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0"/>
  </p:notesMasterIdLst>
  <p:sldIdLst>
    <p:sldId id="256" r:id="rId2"/>
    <p:sldId id="355" r:id="rId3"/>
    <p:sldId id="373" r:id="rId4"/>
    <p:sldId id="257" r:id="rId5"/>
    <p:sldId id="399" r:id="rId6"/>
    <p:sldId id="400" r:id="rId7"/>
    <p:sldId id="432" r:id="rId8"/>
    <p:sldId id="433" r:id="rId9"/>
    <p:sldId id="434" r:id="rId10"/>
    <p:sldId id="435" r:id="rId11"/>
    <p:sldId id="436" r:id="rId12"/>
    <p:sldId id="437" r:id="rId13"/>
    <p:sldId id="438" r:id="rId14"/>
    <p:sldId id="398" r:id="rId15"/>
    <p:sldId id="431" r:id="rId16"/>
    <p:sldId id="281" r:id="rId17"/>
    <p:sldId id="439" r:id="rId18"/>
    <p:sldId id="440" r:id="rId19"/>
    <p:sldId id="441" r:id="rId20"/>
    <p:sldId id="401" r:id="rId21"/>
    <p:sldId id="402" r:id="rId22"/>
    <p:sldId id="403" r:id="rId23"/>
    <p:sldId id="380" r:id="rId24"/>
    <p:sldId id="381" r:id="rId25"/>
    <p:sldId id="404" r:id="rId26"/>
    <p:sldId id="405" r:id="rId27"/>
    <p:sldId id="320" r:id="rId28"/>
    <p:sldId id="406" r:id="rId29"/>
    <p:sldId id="407" r:id="rId30"/>
    <p:sldId id="323" r:id="rId31"/>
    <p:sldId id="325" r:id="rId32"/>
    <p:sldId id="326" r:id="rId33"/>
    <p:sldId id="408" r:id="rId34"/>
    <p:sldId id="409" r:id="rId35"/>
    <p:sldId id="410" r:id="rId36"/>
    <p:sldId id="411" r:id="rId37"/>
    <p:sldId id="412" r:id="rId38"/>
    <p:sldId id="413" r:id="rId39"/>
    <p:sldId id="430" r:id="rId40"/>
    <p:sldId id="414" r:id="rId41"/>
    <p:sldId id="415" r:id="rId42"/>
    <p:sldId id="416" r:id="rId43"/>
    <p:sldId id="417" r:id="rId44"/>
    <p:sldId id="418" r:id="rId45"/>
    <p:sldId id="419" r:id="rId46"/>
    <p:sldId id="420" r:id="rId47"/>
    <p:sldId id="421" r:id="rId48"/>
    <p:sldId id="445" r:id="rId49"/>
    <p:sldId id="291" r:id="rId50"/>
    <p:sldId id="290" r:id="rId51"/>
    <p:sldId id="321" r:id="rId52"/>
    <p:sldId id="369" r:id="rId53"/>
    <p:sldId id="442" r:id="rId54"/>
    <p:sldId id="422" r:id="rId55"/>
    <p:sldId id="423" r:id="rId56"/>
    <p:sldId id="425" r:id="rId57"/>
    <p:sldId id="426" r:id="rId58"/>
    <p:sldId id="427" r:id="rId59"/>
    <p:sldId id="428" r:id="rId60"/>
    <p:sldId id="429" r:id="rId61"/>
    <p:sldId id="443" r:id="rId62"/>
    <p:sldId id="287" r:id="rId63"/>
    <p:sldId id="289" r:id="rId64"/>
    <p:sldId id="368" r:id="rId65"/>
    <p:sldId id="312" r:id="rId66"/>
    <p:sldId id="311" r:id="rId67"/>
    <p:sldId id="444" r:id="rId68"/>
    <p:sldId id="446" r:id="rId6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66FF"/>
    <a:srgbClr val="F7F5FD"/>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42C2A9-DAAC-40A3-B85F-EAD731E04AB3}" type="datetimeFigureOut">
              <a:rPr lang="en-US" smtClean="0"/>
              <a:t>6/27/2019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64785C1-02A3-4F56-BB2D-C692390196F2}" type="slidenum">
              <a:rPr lang="en-US" smtClean="0"/>
              <a:t>‹#›</a:t>
            </a:fld>
            <a:endParaRPr lang="en-US"/>
          </a:p>
        </p:txBody>
      </p:sp>
    </p:spTree>
    <p:extLst>
      <p:ext uri="{BB962C8B-B14F-4D97-AF65-F5344CB8AC3E}">
        <p14:creationId xmlns:p14="http://schemas.microsoft.com/office/powerpoint/2010/main" val="513683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40C012-B168-44CE-B222-899A5D83EBEC}"/>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B743CC8F-4213-476F-B91B-D890B72A436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F6C8483F-8A3B-47AD-BDAD-76364A32EBF7}"/>
              </a:ext>
            </a:extLst>
          </p:cNvPr>
          <p:cNvSpPr>
            <a:spLocks noGrp="1"/>
          </p:cNvSpPr>
          <p:nvPr>
            <p:ph type="dt" sz="half" idx="10"/>
          </p:nvPr>
        </p:nvSpPr>
        <p:spPr/>
        <p:txBody>
          <a:bodyPr/>
          <a:lstStyle/>
          <a:p>
            <a:fld id="{64F865A6-38E9-4C78-8E61-E2C0832C6521}" type="datetime1">
              <a:rPr lang="en-US" smtClean="0"/>
              <a:t>6/27/2019</a:t>
            </a:fld>
            <a:endParaRPr lang="en-US"/>
          </a:p>
        </p:txBody>
      </p:sp>
      <p:sp>
        <p:nvSpPr>
          <p:cNvPr id="5" name="Footer Placeholder 4">
            <a:extLst>
              <a:ext uri="{FF2B5EF4-FFF2-40B4-BE49-F238E27FC236}">
                <a16:creationId xmlns:a16="http://schemas.microsoft.com/office/drawing/2014/main" id="{F89D9FF4-B02B-4399-89BF-40731C5099C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C077FA-2682-42F6-BBC6-35B0E81A2DDB}"/>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8003600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D7B0FE-65EB-4D7A-A8D4-B38CE500123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5A76F308-BA6C-4D5C-B0FC-EA47668588AD}"/>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457E33E-8971-43A3-892E-9FAD150D69DC}"/>
              </a:ext>
            </a:extLst>
          </p:cNvPr>
          <p:cNvSpPr>
            <a:spLocks noGrp="1"/>
          </p:cNvSpPr>
          <p:nvPr>
            <p:ph type="dt" sz="half" idx="10"/>
          </p:nvPr>
        </p:nvSpPr>
        <p:spPr/>
        <p:txBody>
          <a:bodyPr/>
          <a:lstStyle/>
          <a:p>
            <a:fld id="{CEFA4C58-4B57-45EF-A3D3-5E4C3AF1C743}" type="datetime1">
              <a:rPr lang="en-US" smtClean="0"/>
              <a:t>6/27/2019</a:t>
            </a:fld>
            <a:endParaRPr lang="en-US"/>
          </a:p>
        </p:txBody>
      </p:sp>
      <p:sp>
        <p:nvSpPr>
          <p:cNvPr id="5" name="Footer Placeholder 4">
            <a:extLst>
              <a:ext uri="{FF2B5EF4-FFF2-40B4-BE49-F238E27FC236}">
                <a16:creationId xmlns:a16="http://schemas.microsoft.com/office/drawing/2014/main" id="{09A2AE14-9C5B-42E4-AD69-80ED89A3A3B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957B6F5-E92F-44CC-B5EE-63CD8F555445}"/>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31836228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6E779AB-076F-4142-972C-18B55A52DDE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AC2299D-5E77-4810-AB0F-92D902C68639}"/>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8D2F86A-548B-4A09-B748-020EC4CA3C28}"/>
              </a:ext>
            </a:extLst>
          </p:cNvPr>
          <p:cNvSpPr>
            <a:spLocks noGrp="1"/>
          </p:cNvSpPr>
          <p:nvPr>
            <p:ph type="dt" sz="half" idx="10"/>
          </p:nvPr>
        </p:nvSpPr>
        <p:spPr/>
        <p:txBody>
          <a:bodyPr/>
          <a:lstStyle/>
          <a:p>
            <a:fld id="{E853A5B3-7444-4524-8B15-E09912B17222}" type="datetime1">
              <a:rPr lang="en-US" smtClean="0"/>
              <a:t>6/27/2019</a:t>
            </a:fld>
            <a:endParaRPr lang="en-US"/>
          </a:p>
        </p:txBody>
      </p:sp>
      <p:sp>
        <p:nvSpPr>
          <p:cNvPr id="5" name="Footer Placeholder 4">
            <a:extLst>
              <a:ext uri="{FF2B5EF4-FFF2-40B4-BE49-F238E27FC236}">
                <a16:creationId xmlns:a16="http://schemas.microsoft.com/office/drawing/2014/main" id="{FB2837B6-814F-4E3F-A177-2D2F16695E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51D458-A8E5-45C2-A151-0A43DD5EC73A}"/>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1666215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86E28D-7FC4-492C-B1F9-D6A4B8F6E51A}"/>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F6F2B71-6917-4F4D-A278-C3D8CC5F63E3}"/>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3F249D-AABB-4AA0-BB2B-EF3A88A020D3}"/>
              </a:ext>
            </a:extLst>
          </p:cNvPr>
          <p:cNvSpPr>
            <a:spLocks noGrp="1"/>
          </p:cNvSpPr>
          <p:nvPr>
            <p:ph type="dt" sz="half" idx="10"/>
          </p:nvPr>
        </p:nvSpPr>
        <p:spPr/>
        <p:txBody>
          <a:bodyPr/>
          <a:lstStyle/>
          <a:p>
            <a:fld id="{B47F0FC6-D134-4886-BA18-076CA132DA75}" type="datetime1">
              <a:rPr lang="en-US" smtClean="0"/>
              <a:t>6/27/2019</a:t>
            </a:fld>
            <a:endParaRPr lang="en-US"/>
          </a:p>
        </p:txBody>
      </p:sp>
      <p:sp>
        <p:nvSpPr>
          <p:cNvPr id="5" name="Footer Placeholder 4">
            <a:extLst>
              <a:ext uri="{FF2B5EF4-FFF2-40B4-BE49-F238E27FC236}">
                <a16:creationId xmlns:a16="http://schemas.microsoft.com/office/drawing/2014/main" id="{94F00404-2BF8-4D7D-BE07-BDC8EDCB221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210D14-7DB5-4E7D-A5F0-C92309F77470}"/>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6718734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A7B92A-A73C-4455-B37C-0EE1464EFFB1}"/>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998D8C0B-2F7A-4B0A-8BF8-05A7997F683C}"/>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B00DE06A-8F40-4F9B-A85E-28C52D1E71E3}"/>
              </a:ext>
            </a:extLst>
          </p:cNvPr>
          <p:cNvSpPr>
            <a:spLocks noGrp="1"/>
          </p:cNvSpPr>
          <p:nvPr>
            <p:ph type="dt" sz="half" idx="10"/>
          </p:nvPr>
        </p:nvSpPr>
        <p:spPr/>
        <p:txBody>
          <a:bodyPr/>
          <a:lstStyle/>
          <a:p>
            <a:fld id="{DF2A1A96-0B43-4DCE-92B5-8C3B0147697B}" type="datetime1">
              <a:rPr lang="en-US" smtClean="0"/>
              <a:t>6/27/2019</a:t>
            </a:fld>
            <a:endParaRPr lang="en-US"/>
          </a:p>
        </p:txBody>
      </p:sp>
      <p:sp>
        <p:nvSpPr>
          <p:cNvPr id="5" name="Footer Placeholder 4">
            <a:extLst>
              <a:ext uri="{FF2B5EF4-FFF2-40B4-BE49-F238E27FC236}">
                <a16:creationId xmlns:a16="http://schemas.microsoft.com/office/drawing/2014/main" id="{A5503667-B042-4C0E-A7C6-35D1F1B7468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4B5017C-1079-4415-BBB2-7C3698603646}"/>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1005215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CE2A09-8237-43C4-841E-8B39868B14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D48D3AA4-32E0-4D7C-B0DC-E7E9B494380E}"/>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8CFE1E5-3D74-4F4E-9F26-376594BAB965}"/>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89D2C37-48F6-41EB-834E-E514741D2330}"/>
              </a:ext>
            </a:extLst>
          </p:cNvPr>
          <p:cNvSpPr>
            <a:spLocks noGrp="1"/>
          </p:cNvSpPr>
          <p:nvPr>
            <p:ph type="dt" sz="half" idx="10"/>
          </p:nvPr>
        </p:nvSpPr>
        <p:spPr/>
        <p:txBody>
          <a:bodyPr/>
          <a:lstStyle/>
          <a:p>
            <a:fld id="{37B42350-AF31-46ED-9E96-CD37131E922D}" type="datetime1">
              <a:rPr lang="en-US" smtClean="0"/>
              <a:t>6/27/2019</a:t>
            </a:fld>
            <a:endParaRPr lang="en-US"/>
          </a:p>
        </p:txBody>
      </p:sp>
      <p:sp>
        <p:nvSpPr>
          <p:cNvPr id="6" name="Footer Placeholder 5">
            <a:extLst>
              <a:ext uri="{FF2B5EF4-FFF2-40B4-BE49-F238E27FC236}">
                <a16:creationId xmlns:a16="http://schemas.microsoft.com/office/drawing/2014/main" id="{1D8F7631-A702-4FFA-BA1B-AC8DDE952F3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9F3DEAA-1FF5-41CC-9CFC-16CA96B8C2FE}"/>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33424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DA80-5E69-4D20-A675-650695D7062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00071F97-8A4A-4F97-A0B4-163DEFB4E90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B02C16C8-90CF-4C02-97BB-EEA078AE007B}"/>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FF9B6F84-3C38-4F1A-84E3-BB01F6081C6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0F5D841A-D9DD-45CC-9537-538AE39FE4E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54F1BEF7-A0B2-4344-8F8A-C66B9BEDE714}"/>
              </a:ext>
            </a:extLst>
          </p:cNvPr>
          <p:cNvSpPr>
            <a:spLocks noGrp="1"/>
          </p:cNvSpPr>
          <p:nvPr>
            <p:ph type="dt" sz="half" idx="10"/>
          </p:nvPr>
        </p:nvSpPr>
        <p:spPr/>
        <p:txBody>
          <a:bodyPr/>
          <a:lstStyle/>
          <a:p>
            <a:fld id="{C67EDC16-09D6-49CE-879C-9C58F672BA6A}" type="datetime1">
              <a:rPr lang="en-US" smtClean="0"/>
              <a:t>6/27/2019</a:t>
            </a:fld>
            <a:endParaRPr lang="en-US"/>
          </a:p>
        </p:txBody>
      </p:sp>
      <p:sp>
        <p:nvSpPr>
          <p:cNvPr id="8" name="Footer Placeholder 7">
            <a:extLst>
              <a:ext uri="{FF2B5EF4-FFF2-40B4-BE49-F238E27FC236}">
                <a16:creationId xmlns:a16="http://schemas.microsoft.com/office/drawing/2014/main" id="{CF8F8817-F8D5-4BFE-9EFC-F71548A585F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C3BB20-12E6-4202-A075-373F6A2E2945}"/>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296332768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A2ACD6-0231-4FBD-838F-0E7D942C8C7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065B490-1322-47E0-901E-3BBD5FFD61C6}"/>
              </a:ext>
            </a:extLst>
          </p:cNvPr>
          <p:cNvSpPr>
            <a:spLocks noGrp="1"/>
          </p:cNvSpPr>
          <p:nvPr>
            <p:ph type="dt" sz="half" idx="10"/>
          </p:nvPr>
        </p:nvSpPr>
        <p:spPr/>
        <p:txBody>
          <a:bodyPr/>
          <a:lstStyle/>
          <a:p>
            <a:fld id="{B3BEABE4-7741-480A-8AAE-BF96A84084E8}" type="datetime1">
              <a:rPr lang="en-US" smtClean="0"/>
              <a:t>6/27/2019</a:t>
            </a:fld>
            <a:endParaRPr lang="en-US"/>
          </a:p>
        </p:txBody>
      </p:sp>
      <p:sp>
        <p:nvSpPr>
          <p:cNvPr id="4" name="Footer Placeholder 3">
            <a:extLst>
              <a:ext uri="{FF2B5EF4-FFF2-40B4-BE49-F238E27FC236}">
                <a16:creationId xmlns:a16="http://schemas.microsoft.com/office/drawing/2014/main" id="{1847F0CD-8D48-47FB-BAA3-94B7DB93B202}"/>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F4ABA612-04B6-43C2-8041-2E67DF27279B}"/>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198824264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09C9AC3-120F-4322-B5C9-F84C1E34EAA5}"/>
              </a:ext>
            </a:extLst>
          </p:cNvPr>
          <p:cNvSpPr>
            <a:spLocks noGrp="1"/>
          </p:cNvSpPr>
          <p:nvPr>
            <p:ph type="dt" sz="half" idx="10"/>
          </p:nvPr>
        </p:nvSpPr>
        <p:spPr/>
        <p:txBody>
          <a:bodyPr/>
          <a:lstStyle/>
          <a:p>
            <a:fld id="{DB5DD26A-4742-46AE-BE0D-AEB515089449}" type="datetime1">
              <a:rPr lang="en-US" smtClean="0"/>
              <a:t>6/27/2019</a:t>
            </a:fld>
            <a:endParaRPr lang="en-US"/>
          </a:p>
        </p:txBody>
      </p:sp>
      <p:sp>
        <p:nvSpPr>
          <p:cNvPr id="3" name="Footer Placeholder 2">
            <a:extLst>
              <a:ext uri="{FF2B5EF4-FFF2-40B4-BE49-F238E27FC236}">
                <a16:creationId xmlns:a16="http://schemas.microsoft.com/office/drawing/2014/main" id="{CEB226EA-DAB9-4378-B195-1FD0F788E6B8}"/>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A4227E4-E0F2-4B5F-943D-E48FA7AFF65B}"/>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30853521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FD0AB8-174A-4475-BA09-A9F7ED44F1D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4D114FA1-BE70-4721-80BF-8C2B2F8511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6FF45D6-A9EC-49DD-8D3E-9171691A456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9DC6ECE-52F7-4EF5-AB05-920117EBFBCE}"/>
              </a:ext>
            </a:extLst>
          </p:cNvPr>
          <p:cNvSpPr>
            <a:spLocks noGrp="1"/>
          </p:cNvSpPr>
          <p:nvPr>
            <p:ph type="dt" sz="half" idx="10"/>
          </p:nvPr>
        </p:nvSpPr>
        <p:spPr/>
        <p:txBody>
          <a:bodyPr/>
          <a:lstStyle/>
          <a:p>
            <a:fld id="{622BEF6D-D49F-4EB0-982A-D45E4A73CA61}" type="datetime1">
              <a:rPr lang="en-US" smtClean="0"/>
              <a:t>6/27/2019</a:t>
            </a:fld>
            <a:endParaRPr lang="en-US"/>
          </a:p>
        </p:txBody>
      </p:sp>
      <p:sp>
        <p:nvSpPr>
          <p:cNvPr id="6" name="Footer Placeholder 5">
            <a:extLst>
              <a:ext uri="{FF2B5EF4-FFF2-40B4-BE49-F238E27FC236}">
                <a16:creationId xmlns:a16="http://schemas.microsoft.com/office/drawing/2014/main" id="{97454BDC-9AFB-4832-B0E4-2C516A961FF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97D887F-A538-4425-BD59-B9BCE7F94BDB}"/>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103594385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524DAE-2B47-4D1D-91D3-472EA9E1F07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7A36100-E892-47D0-8ED4-9CCA84B801F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819F937-FD10-4BF4-967B-8C70C73534D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AD7A3CC7-683D-4186-B7BE-45B074281A70}"/>
              </a:ext>
            </a:extLst>
          </p:cNvPr>
          <p:cNvSpPr>
            <a:spLocks noGrp="1"/>
          </p:cNvSpPr>
          <p:nvPr>
            <p:ph type="dt" sz="half" idx="10"/>
          </p:nvPr>
        </p:nvSpPr>
        <p:spPr/>
        <p:txBody>
          <a:bodyPr/>
          <a:lstStyle/>
          <a:p>
            <a:fld id="{B9642C64-294A-4602-B644-99DE1FD0ED66}" type="datetime1">
              <a:rPr lang="en-US" smtClean="0"/>
              <a:t>6/27/2019</a:t>
            </a:fld>
            <a:endParaRPr lang="en-US"/>
          </a:p>
        </p:txBody>
      </p:sp>
      <p:sp>
        <p:nvSpPr>
          <p:cNvPr id="6" name="Footer Placeholder 5">
            <a:extLst>
              <a:ext uri="{FF2B5EF4-FFF2-40B4-BE49-F238E27FC236}">
                <a16:creationId xmlns:a16="http://schemas.microsoft.com/office/drawing/2014/main" id="{DEBD4B4F-EBF7-4D45-AA3F-9B76795371F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ED2DB88-2FA3-4ABD-8295-9CC26EB10FFF}"/>
              </a:ext>
            </a:extLst>
          </p:cNvPr>
          <p:cNvSpPr>
            <a:spLocks noGrp="1"/>
          </p:cNvSpPr>
          <p:nvPr>
            <p:ph type="sldNum" sz="quarter" idx="12"/>
          </p:nvPr>
        </p:nvSpPr>
        <p:spPr/>
        <p:txBody>
          <a:bodyPr/>
          <a:lstStyle/>
          <a:p>
            <a:fld id="{95FB06AC-1BA0-44BD-8E37-5A5665D2AD7A}" type="slidenum">
              <a:rPr lang="en-US" smtClean="0"/>
              <a:t>‹#›</a:t>
            </a:fld>
            <a:endParaRPr lang="en-US"/>
          </a:p>
        </p:txBody>
      </p:sp>
    </p:spTree>
    <p:extLst>
      <p:ext uri="{BB962C8B-B14F-4D97-AF65-F5344CB8AC3E}">
        <p14:creationId xmlns:p14="http://schemas.microsoft.com/office/powerpoint/2010/main" val="383981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9966FF">
            <a:alpha val="25000"/>
          </a:srgbClr>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FF83123-4290-4A76-9C95-95DCDE3C6688}"/>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32D6C92-A11D-441C-9293-EA8CF751E6B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12E6FF9-2DDD-493C-9121-089436E5D40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3AFB86A-DA11-484C-9BE6-230BF9D3ADF7}" type="datetime1">
              <a:rPr lang="en-US" smtClean="0"/>
              <a:t>6/27/2019</a:t>
            </a:fld>
            <a:endParaRPr lang="en-US"/>
          </a:p>
        </p:txBody>
      </p:sp>
      <p:sp>
        <p:nvSpPr>
          <p:cNvPr id="5" name="Footer Placeholder 4">
            <a:extLst>
              <a:ext uri="{FF2B5EF4-FFF2-40B4-BE49-F238E27FC236}">
                <a16:creationId xmlns:a16="http://schemas.microsoft.com/office/drawing/2014/main" id="{EAC310CB-7784-4238-9055-F725251358F5}"/>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D450B27F-8639-49BF-B27B-8BA79A3866B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5FB06AC-1BA0-44BD-8E37-5A5665D2AD7A}" type="slidenum">
              <a:rPr lang="en-US" smtClean="0"/>
              <a:t>‹#›</a:t>
            </a:fld>
            <a:endParaRPr lang="en-US"/>
          </a:p>
        </p:txBody>
      </p:sp>
    </p:spTree>
    <p:extLst>
      <p:ext uri="{BB962C8B-B14F-4D97-AF65-F5344CB8AC3E}">
        <p14:creationId xmlns:p14="http://schemas.microsoft.com/office/powerpoint/2010/main" val="122234860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1782395"/>
            <a:ext cx="11224469" cy="3970318"/>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Future of Catalog Marketing And The Great Eight:  2025</a:t>
            </a:r>
          </a:p>
          <a:p>
            <a:pPr algn="ctr"/>
            <a:endParaRPr lang="en-US" sz="44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Kevin Hillstrom</a:t>
            </a:r>
          </a:p>
          <a:p>
            <a:pPr algn="ctr"/>
            <a:r>
              <a:rPr lang="en-US" sz="4000" b="1" dirty="0">
                <a:latin typeface="Arial" panose="020B0604020202020204" pitchFamily="34" charset="0"/>
                <a:cs typeface="Arial" panose="020B0604020202020204" pitchFamily="34" charset="0"/>
              </a:rPr>
              <a:t>President, MineThatData</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0524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10</a:t>
            </a:fld>
            <a:endParaRPr lang="en-US"/>
          </a:p>
        </p:txBody>
      </p:sp>
      <p:pic>
        <p:nvPicPr>
          <p:cNvPr id="6" name="Picture 5">
            <a:extLst>
              <a:ext uri="{FF2B5EF4-FFF2-40B4-BE49-F238E27FC236}">
                <a16:creationId xmlns:a16="http://schemas.microsoft.com/office/drawing/2014/main" id="{F9FF7828-0890-4C39-ABC5-F970C52E7BB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21079" y="5870"/>
            <a:ext cx="8357001" cy="6852130"/>
          </a:xfrm>
          <a:prstGeom prst="rect">
            <a:avLst/>
          </a:prstGeom>
        </p:spPr>
      </p:pic>
    </p:spTree>
    <p:extLst>
      <p:ext uri="{BB962C8B-B14F-4D97-AF65-F5344CB8AC3E}">
        <p14:creationId xmlns:p14="http://schemas.microsoft.com/office/powerpoint/2010/main" val="22923369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11</a:t>
            </a:fld>
            <a:endParaRPr lang="en-US"/>
          </a:p>
        </p:txBody>
      </p:sp>
      <p:pic>
        <p:nvPicPr>
          <p:cNvPr id="5" name="Picture 4">
            <a:extLst>
              <a:ext uri="{FF2B5EF4-FFF2-40B4-BE49-F238E27FC236}">
                <a16:creationId xmlns:a16="http://schemas.microsoft.com/office/drawing/2014/main" id="{FA0C05E7-EEEC-49E3-A39C-8F06DFE9C0F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86481" y="-3055"/>
            <a:ext cx="6224631" cy="6870281"/>
          </a:xfrm>
          <a:prstGeom prst="rect">
            <a:avLst/>
          </a:prstGeom>
        </p:spPr>
      </p:pic>
      <p:sp>
        <p:nvSpPr>
          <p:cNvPr id="7" name="Arrow: Right 6">
            <a:extLst>
              <a:ext uri="{FF2B5EF4-FFF2-40B4-BE49-F238E27FC236}">
                <a16:creationId xmlns:a16="http://schemas.microsoft.com/office/drawing/2014/main" id="{03CDB503-C5DA-4769-8692-BA8D97949DCC}"/>
              </a:ext>
            </a:extLst>
          </p:cNvPr>
          <p:cNvSpPr/>
          <p:nvPr/>
        </p:nvSpPr>
        <p:spPr>
          <a:xfrm>
            <a:off x="151002" y="5436066"/>
            <a:ext cx="2829886" cy="41945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95324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12</a:t>
            </a:fld>
            <a:endParaRPr lang="en-US"/>
          </a:p>
        </p:txBody>
      </p:sp>
      <p:pic>
        <p:nvPicPr>
          <p:cNvPr id="5" name="Picture 4">
            <a:extLst>
              <a:ext uri="{FF2B5EF4-FFF2-40B4-BE49-F238E27FC236}">
                <a16:creationId xmlns:a16="http://schemas.microsoft.com/office/drawing/2014/main" id="{0E5028B6-B1CF-4127-9077-E6C21661AA3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07639" y="7887"/>
            <a:ext cx="7385223" cy="6850113"/>
          </a:xfrm>
          <a:prstGeom prst="rect">
            <a:avLst/>
          </a:prstGeom>
        </p:spPr>
      </p:pic>
    </p:spTree>
    <p:extLst>
      <p:ext uri="{BB962C8B-B14F-4D97-AF65-F5344CB8AC3E}">
        <p14:creationId xmlns:p14="http://schemas.microsoft.com/office/powerpoint/2010/main" val="265863639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13</a:t>
            </a:fld>
            <a:endParaRPr lang="en-US"/>
          </a:p>
        </p:txBody>
      </p:sp>
      <p:pic>
        <p:nvPicPr>
          <p:cNvPr id="6" name="Picture 5">
            <a:extLst>
              <a:ext uri="{FF2B5EF4-FFF2-40B4-BE49-F238E27FC236}">
                <a16:creationId xmlns:a16="http://schemas.microsoft.com/office/drawing/2014/main" id="{7287ED6D-CDE7-4E1E-9F8E-707A219124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31471" y="23641"/>
            <a:ext cx="7755887" cy="6834359"/>
          </a:xfrm>
          <a:prstGeom prst="rect">
            <a:avLst/>
          </a:prstGeom>
        </p:spPr>
      </p:pic>
    </p:spTree>
    <p:extLst>
      <p:ext uri="{BB962C8B-B14F-4D97-AF65-F5344CB8AC3E}">
        <p14:creationId xmlns:p14="http://schemas.microsoft.com/office/powerpoint/2010/main" val="93305845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14</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674400"/>
            <a:ext cx="11224469" cy="5509200"/>
          </a:xfrm>
          <a:prstGeom prst="rect">
            <a:avLst/>
          </a:prstGeom>
          <a:noFill/>
        </p:spPr>
        <p:txBody>
          <a:bodyPr wrap="square" rtlCol="0">
            <a:spAutoFit/>
          </a:bodyPr>
          <a:lstStyle/>
          <a:p>
            <a:pPr algn="ctr"/>
            <a:r>
              <a:rPr lang="en-US" sz="4400" b="1" i="1" dirty="0">
                <a:latin typeface="Arial" panose="020B0604020202020204" pitchFamily="34" charset="0"/>
                <a:cs typeface="Arial" panose="020B0604020202020204" pitchFamily="34" charset="0"/>
              </a:rPr>
              <a:t>“The future of retail is one employee, the CEO, sitting in front of a touch-screen monitor and voice-activated speaker … setting algorithms and vendors into action based on dashboard results of real-time customer behavior.”</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Kevin Hillstrom, March 13, 2019</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922054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15</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2767280"/>
            <a:ext cx="11224469"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Where Does That Leave The Future Of Catalog Marketing??</a:t>
            </a:r>
          </a:p>
        </p:txBody>
      </p:sp>
    </p:spTree>
    <p:extLst>
      <p:ext uri="{BB962C8B-B14F-4D97-AF65-F5344CB8AC3E}">
        <p14:creationId xmlns:p14="http://schemas.microsoft.com/office/powerpoint/2010/main" val="32593571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16</a:t>
            </a:fld>
            <a:endParaRPr lang="en-US"/>
          </a:p>
        </p:txBody>
      </p:sp>
      <p:pic>
        <p:nvPicPr>
          <p:cNvPr id="5" name="Picture 4">
            <a:extLst>
              <a:ext uri="{FF2B5EF4-FFF2-40B4-BE49-F238E27FC236}">
                <a16:creationId xmlns:a16="http://schemas.microsoft.com/office/drawing/2014/main" id="{43FF648F-AD6A-439D-AF3C-EDDA74ACBA7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98648" y="429768"/>
            <a:ext cx="6394704" cy="5998464"/>
          </a:xfrm>
          <a:prstGeom prst="rect">
            <a:avLst/>
          </a:prstGeom>
        </p:spPr>
      </p:pic>
    </p:spTree>
    <p:extLst>
      <p:ext uri="{BB962C8B-B14F-4D97-AF65-F5344CB8AC3E}">
        <p14:creationId xmlns:p14="http://schemas.microsoft.com/office/powerpoint/2010/main" val="201911190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17</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Three Paths</a:t>
            </a:r>
          </a:p>
          <a:p>
            <a:pPr algn="ctr"/>
            <a:endParaRPr lang="en-US" sz="4000" b="1" dirty="0">
              <a:latin typeface="Arial" panose="020B0604020202020204" pitchFamily="34" charset="0"/>
              <a:cs typeface="Arial" panose="020B0604020202020204" pitchFamily="34" charset="0"/>
            </a:endParaRPr>
          </a:p>
          <a:p>
            <a:r>
              <a:rPr lang="en-US" sz="3600" b="1" u="sng" dirty="0">
                <a:latin typeface="Arial" panose="020B0604020202020204" pitchFamily="34" charset="0"/>
                <a:cs typeface="Arial" panose="020B0604020202020204" pitchFamily="34" charset="0"/>
              </a:rPr>
              <a:t>Path #1</a:t>
            </a:r>
            <a:r>
              <a:rPr lang="en-US" sz="3600" b="1" dirty="0">
                <a:latin typeface="Arial" panose="020B0604020202020204" pitchFamily="34" charset="0"/>
                <a:cs typeface="Arial" panose="020B0604020202020204" pitchFamily="34" charset="0"/>
              </a:rPr>
              <a:t> = Catalog Holding Company (i.e. Potpourri Group)</a:t>
            </a:r>
          </a:p>
          <a:p>
            <a:endParaRPr lang="en-US" sz="3600" b="1" dirty="0">
              <a:latin typeface="Arial" panose="020B0604020202020204" pitchFamily="34" charset="0"/>
              <a:cs typeface="Arial" panose="020B0604020202020204" pitchFamily="34" charset="0"/>
            </a:endParaRPr>
          </a:p>
          <a:p>
            <a:r>
              <a:rPr lang="en-US" sz="3600" b="1" u="sng" dirty="0">
                <a:latin typeface="Arial" panose="020B0604020202020204" pitchFamily="34" charset="0"/>
                <a:cs typeface="Arial" panose="020B0604020202020204" pitchFamily="34" charset="0"/>
              </a:rPr>
              <a:t>Path #2</a:t>
            </a:r>
            <a:r>
              <a:rPr lang="en-US" sz="3600" b="1" dirty="0">
                <a:latin typeface="Arial" panose="020B0604020202020204" pitchFamily="34" charset="0"/>
                <a:cs typeface="Arial" panose="020B0604020202020204" pitchFamily="34" charset="0"/>
              </a:rPr>
              <a:t> = Standalone Catalog Brand mailing 40x a year to a small number of best customers and 0x – 3x a year to everybody else while finding a new source of customers to replace catalog co-ops.</a:t>
            </a:r>
          </a:p>
          <a:p>
            <a:endParaRPr lang="en-US" sz="3600" b="1" dirty="0">
              <a:latin typeface="Arial" panose="020B0604020202020204" pitchFamily="34" charset="0"/>
              <a:cs typeface="Arial" panose="020B0604020202020204" pitchFamily="34" charset="0"/>
            </a:endParaRPr>
          </a:p>
          <a:p>
            <a:r>
              <a:rPr lang="en-US" sz="3600" b="1" u="sng" dirty="0">
                <a:latin typeface="Arial" panose="020B0604020202020204" pitchFamily="34" charset="0"/>
                <a:cs typeface="Arial" panose="020B0604020202020204" pitchFamily="34" charset="0"/>
              </a:rPr>
              <a:t>Path #3</a:t>
            </a:r>
            <a:r>
              <a:rPr lang="en-US" sz="3600" b="1" dirty="0">
                <a:latin typeface="Arial" panose="020B0604020202020204" pitchFamily="34" charset="0"/>
                <a:cs typeface="Arial" panose="020B0604020202020204" pitchFamily="34" charset="0"/>
              </a:rPr>
              <a:t> = E-Commerce and/or Retail brand using catalogs 1x to 4x a year as an awareness tool.</a:t>
            </a:r>
          </a:p>
        </p:txBody>
      </p:sp>
    </p:spTree>
    <p:extLst>
      <p:ext uri="{BB962C8B-B14F-4D97-AF65-F5344CB8AC3E}">
        <p14:creationId xmlns:p14="http://schemas.microsoft.com/office/powerpoint/2010/main" val="129320665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18</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Three Paths</a:t>
            </a:r>
          </a:p>
          <a:p>
            <a:pPr algn="ctr"/>
            <a:endParaRPr lang="en-US" sz="4000" b="1" dirty="0">
              <a:latin typeface="Arial" panose="020B0604020202020204" pitchFamily="34" charset="0"/>
              <a:cs typeface="Arial" panose="020B0604020202020204" pitchFamily="34" charset="0"/>
            </a:endParaRPr>
          </a:p>
          <a:p>
            <a:r>
              <a:rPr lang="en-US" sz="3600" b="1" u="sng" dirty="0">
                <a:latin typeface="Arial" panose="020B0604020202020204" pitchFamily="34" charset="0"/>
                <a:cs typeface="Arial" panose="020B0604020202020204" pitchFamily="34" charset="0"/>
              </a:rPr>
              <a:t>Path #1</a:t>
            </a:r>
            <a:r>
              <a:rPr lang="en-US" sz="3600" b="1" dirty="0">
                <a:latin typeface="Arial" panose="020B0604020202020204" pitchFamily="34" charset="0"/>
                <a:cs typeface="Arial" panose="020B0604020202020204" pitchFamily="34" charset="0"/>
              </a:rPr>
              <a:t> = Catalog Holding Company (i.e. Potpourri Group)</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Will purchase brands that add unique and/or complimentary names to the shared database. Will shed brands that fail to deliver unique names or convert shared names to sister brands. A financial affiliation with minimal human expenses, and little merchandise creativity. Destined for short-term success and long-term trouble.</a:t>
            </a:r>
          </a:p>
        </p:txBody>
      </p:sp>
    </p:spTree>
    <p:extLst>
      <p:ext uri="{BB962C8B-B14F-4D97-AF65-F5344CB8AC3E}">
        <p14:creationId xmlns:p14="http://schemas.microsoft.com/office/powerpoint/2010/main" val="10121255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19</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Three Paths</a:t>
            </a:r>
          </a:p>
          <a:p>
            <a:pPr algn="ctr"/>
            <a:endParaRPr lang="en-US" sz="4000" b="1" dirty="0">
              <a:latin typeface="Arial" panose="020B0604020202020204" pitchFamily="34" charset="0"/>
              <a:cs typeface="Arial" panose="020B0604020202020204" pitchFamily="34" charset="0"/>
            </a:endParaRPr>
          </a:p>
          <a:p>
            <a:r>
              <a:rPr lang="en-US" sz="3600" b="1" u="sng" dirty="0">
                <a:latin typeface="Arial" panose="020B0604020202020204" pitchFamily="34" charset="0"/>
                <a:cs typeface="Arial" panose="020B0604020202020204" pitchFamily="34" charset="0"/>
              </a:rPr>
              <a:t>Path #2</a:t>
            </a:r>
            <a:r>
              <a:rPr lang="en-US" sz="3600" b="1" dirty="0">
                <a:latin typeface="Arial" panose="020B0604020202020204" pitchFamily="34" charset="0"/>
                <a:cs typeface="Arial" panose="020B0604020202020204" pitchFamily="34" charset="0"/>
              </a:rPr>
              <a:t> = Standalone Catalog Brand</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Will evolve. Will eliminate dependence upon catalog co-ops for new names. Will evolve from “campaign-centric” monthly-</a:t>
            </a:r>
            <a:r>
              <a:rPr lang="en-US" sz="3600" b="1" dirty="0" err="1">
                <a:latin typeface="Arial" panose="020B0604020202020204" pitchFamily="34" charset="0"/>
                <a:cs typeface="Arial" panose="020B0604020202020204" pitchFamily="34" charset="0"/>
              </a:rPr>
              <a:t>ish</a:t>
            </a:r>
            <a:r>
              <a:rPr lang="en-US" sz="3600" b="1" dirty="0">
                <a:latin typeface="Arial" panose="020B0604020202020204" pitchFamily="34" charset="0"/>
                <a:cs typeface="Arial" panose="020B0604020202020204" pitchFamily="34" charset="0"/>
              </a:rPr>
              <a:t> catalogs to 40ish catalogs dynamically created for the best 10% of the file and 0-3 small page count catalogs for everybody else. Simulations demonstrate this is the future. You run simulations, right? If you do, you know this is coming.</a:t>
            </a:r>
          </a:p>
        </p:txBody>
      </p:sp>
    </p:spTree>
    <p:extLst>
      <p:ext uri="{BB962C8B-B14F-4D97-AF65-F5344CB8AC3E}">
        <p14:creationId xmlns:p14="http://schemas.microsoft.com/office/powerpoint/2010/main" val="35065957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2367171"/>
            <a:ext cx="11224469" cy="2123658"/>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What Happens When You Tell Catalog Marketing Professionals What The Future Might Look Like?</a:t>
            </a:r>
            <a:endParaRPr lang="en-US"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6601112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20</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180771"/>
            <a:ext cx="11224469" cy="6247864"/>
          </a:xfrm>
          <a:prstGeom prst="rect">
            <a:avLst/>
          </a:prstGeom>
          <a:noFill/>
        </p:spPr>
        <p:txBody>
          <a:bodyPr wrap="square" rtlCol="0">
            <a:spAutoFit/>
          </a:bodyPr>
          <a:lstStyle/>
          <a:p>
            <a:pPr algn="ctr"/>
            <a:r>
              <a:rPr lang="en-US" sz="4000" b="1" u="sng" dirty="0">
                <a:latin typeface="Arial" panose="020B0604020202020204" pitchFamily="34" charset="0"/>
                <a:cs typeface="Arial" panose="020B0604020202020204" pitchFamily="34" charset="0"/>
              </a:rPr>
              <a:t>Path #2</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500ish Page Catalogs, 2x per Year.</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96-180 Page Catalogs, 9x – 18x per Year.</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64-80 Page Catalogs, 12x – 24x per Year.</a:t>
            </a: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Catalogs will get smaller and more frequent. </a:t>
            </a:r>
          </a:p>
        </p:txBody>
      </p:sp>
    </p:spTree>
    <p:extLst>
      <p:ext uri="{BB962C8B-B14F-4D97-AF65-F5344CB8AC3E}">
        <p14:creationId xmlns:p14="http://schemas.microsoft.com/office/powerpoint/2010/main" val="381234696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21</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180771"/>
            <a:ext cx="11224469" cy="4401205"/>
          </a:xfrm>
          <a:prstGeom prst="rect">
            <a:avLst/>
          </a:prstGeom>
          <a:noFill/>
        </p:spPr>
        <p:txBody>
          <a:bodyPr wrap="square" rtlCol="0">
            <a:spAutoFit/>
          </a:bodyPr>
          <a:lstStyle/>
          <a:p>
            <a:pPr algn="ctr"/>
            <a:r>
              <a:rPr lang="en-US" sz="4000" b="1" u="sng" dirty="0">
                <a:latin typeface="Arial" panose="020B0604020202020204" pitchFamily="34" charset="0"/>
                <a:cs typeface="Arial" panose="020B0604020202020204" pitchFamily="34" charset="0"/>
              </a:rPr>
              <a:t>What Is The Biggest Trend </a:t>
            </a:r>
          </a:p>
          <a:p>
            <a:pPr algn="ctr"/>
            <a:r>
              <a:rPr lang="en-US" sz="4000" b="1" u="sng" dirty="0">
                <a:latin typeface="Arial" panose="020B0604020202020204" pitchFamily="34" charset="0"/>
                <a:cs typeface="Arial" panose="020B0604020202020204" pitchFamily="34" charset="0"/>
              </a:rPr>
              <a:t>Impacting Path #2?</a:t>
            </a: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Catalog Customer Bifurcation</a:t>
            </a:r>
          </a:p>
        </p:txBody>
      </p:sp>
    </p:spTree>
    <p:extLst>
      <p:ext uri="{BB962C8B-B14F-4D97-AF65-F5344CB8AC3E}">
        <p14:creationId xmlns:p14="http://schemas.microsoft.com/office/powerpoint/2010/main" val="10721397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22</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180771"/>
            <a:ext cx="11224469" cy="3785652"/>
          </a:xfrm>
          <a:prstGeom prst="rect">
            <a:avLst/>
          </a:prstGeom>
          <a:noFill/>
        </p:spPr>
        <p:txBody>
          <a:bodyPr wrap="square" rtlCol="0">
            <a:spAutoFit/>
          </a:bodyPr>
          <a:lstStyle/>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What The Heck Is Bifurcation?</a:t>
            </a:r>
          </a:p>
        </p:txBody>
      </p:sp>
    </p:spTree>
    <p:extLst>
      <p:ext uri="{BB962C8B-B14F-4D97-AF65-F5344CB8AC3E}">
        <p14:creationId xmlns:p14="http://schemas.microsoft.com/office/powerpoint/2010/main" val="312734625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23</a:t>
            </a:fld>
            <a:endParaRPr lang="en-US"/>
          </a:p>
        </p:txBody>
      </p:sp>
      <p:pic>
        <p:nvPicPr>
          <p:cNvPr id="1026" name="Picture 2" descr="https://pbs.twimg.com/media/D3kgnPeWkAU74lb.jpg">
            <a:extLst>
              <a:ext uri="{FF2B5EF4-FFF2-40B4-BE49-F238E27FC236}">
                <a16:creationId xmlns:a16="http://schemas.microsoft.com/office/drawing/2014/main" id="{58D57934-6F58-497F-B21D-6C2C8A8194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95375" y="95250"/>
            <a:ext cx="10001250" cy="66675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0997636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24</a:t>
            </a:fld>
            <a:endParaRPr lang="en-US"/>
          </a:p>
        </p:txBody>
      </p:sp>
      <p:pic>
        <p:nvPicPr>
          <p:cNvPr id="2050" name="Picture 2" descr="https://pbs.twimg.com/media/D3kgppJXkAAcR5n.jpg">
            <a:extLst>
              <a:ext uri="{FF2B5EF4-FFF2-40B4-BE49-F238E27FC236}">
                <a16:creationId xmlns:a16="http://schemas.microsoft.com/office/drawing/2014/main" id="{BBD057A7-BE23-4133-826B-A61E1D1A614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14688" y="352425"/>
            <a:ext cx="5762625" cy="61531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3444906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25</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180771"/>
            <a:ext cx="11224469" cy="5632311"/>
          </a:xfrm>
          <a:prstGeom prst="rect">
            <a:avLst/>
          </a:prstGeom>
          <a:noFill/>
        </p:spPr>
        <p:txBody>
          <a:bodyPr wrap="square" rtlCol="0">
            <a:spAutoFit/>
          </a:bodyPr>
          <a:lstStyle/>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What The Heck Is Bifurcation?</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“Bifurcation” is the splitting of the customer file within a catalog brand into two segments.</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Segment #1 = Catalog Shoppers.</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Segment #2 = Brand Shoppers.</a:t>
            </a:r>
          </a:p>
        </p:txBody>
      </p:sp>
    </p:spTree>
    <p:extLst>
      <p:ext uri="{BB962C8B-B14F-4D97-AF65-F5344CB8AC3E}">
        <p14:creationId xmlns:p14="http://schemas.microsoft.com/office/powerpoint/2010/main" val="411860120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26</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180771"/>
            <a:ext cx="11224469" cy="6247864"/>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Year 2000 = Catalog Shoppers.</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Year 2006 = Catalog Shoppers buying Online. The end of the traditional list industry.</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Year 2012 = Judy / Jennifer / Jasmine. Bifurcation begins.</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Today = Bifurcation is in full force as only Judy wants to buy from catalogs. </a:t>
            </a:r>
          </a:p>
        </p:txBody>
      </p:sp>
    </p:spTree>
    <p:extLst>
      <p:ext uri="{BB962C8B-B14F-4D97-AF65-F5344CB8AC3E}">
        <p14:creationId xmlns:p14="http://schemas.microsoft.com/office/powerpoint/2010/main" val="104946137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27</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3477875"/>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Measure three key elements of your business to determine if Bifurcation is taking over your business (hint – it is).</a:t>
            </a:r>
          </a:p>
        </p:txBody>
      </p:sp>
    </p:spTree>
    <p:extLst>
      <p:ext uri="{BB962C8B-B14F-4D97-AF65-F5344CB8AC3E}">
        <p14:creationId xmlns:p14="http://schemas.microsoft.com/office/powerpoint/2010/main" val="356768352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28</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186309"/>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Element #1 = Your Organic Percentage.</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Element #2 = Frequency &amp; Diminishing Returns.</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Element #3 = Page Counts &amp; Diminishing Returns.</a:t>
            </a:r>
          </a:p>
        </p:txBody>
      </p:sp>
    </p:spTree>
    <p:extLst>
      <p:ext uri="{BB962C8B-B14F-4D97-AF65-F5344CB8AC3E}">
        <p14:creationId xmlns:p14="http://schemas.microsoft.com/office/powerpoint/2010/main" val="41868129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29</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186309"/>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All three elements (Organic Percentage, Catalog Frequency, Catalog Page Counts) are easily measured via tests.</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Simply execute the tests, gain the knowledge, then enter the data into your simulation environment.</a:t>
            </a:r>
          </a:p>
        </p:txBody>
      </p:sp>
    </p:spTree>
    <p:extLst>
      <p:ext uri="{BB962C8B-B14F-4D97-AF65-F5344CB8AC3E}">
        <p14:creationId xmlns:p14="http://schemas.microsoft.com/office/powerpoint/2010/main" val="9939447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a:t>
            </a:fld>
            <a:endParaRPr lang="en-US"/>
          </a:p>
        </p:txBody>
      </p:sp>
      <p:sp>
        <p:nvSpPr>
          <p:cNvPr id="2" name="AutoShape 2" descr="Tom Brady pulls off great escape following New England Patriotsâ Super Bowl LIII win">
            <a:extLst>
              <a:ext uri="{FF2B5EF4-FFF2-40B4-BE49-F238E27FC236}">
                <a16:creationId xmlns:a16="http://schemas.microsoft.com/office/drawing/2014/main" id="{114B9317-F050-4797-996C-3EF67111C3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8A42698D-8F6D-46D7-9539-0860A28C819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41571" y="133658"/>
            <a:ext cx="9704635" cy="6587817"/>
          </a:xfrm>
          <a:prstGeom prst="rect">
            <a:avLst/>
          </a:prstGeom>
        </p:spPr>
      </p:pic>
    </p:spTree>
    <p:extLst>
      <p:ext uri="{BB962C8B-B14F-4D97-AF65-F5344CB8AC3E}">
        <p14:creationId xmlns:p14="http://schemas.microsoft.com/office/powerpoint/2010/main" val="124715522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30</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1446550"/>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Organic Percentage Calculation</a:t>
            </a:r>
          </a:p>
          <a:p>
            <a:pPr algn="ctr"/>
            <a:endParaRPr lang="en-US" sz="4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EB8ED88A-D399-4615-BD71-8B590B43D79E}"/>
              </a:ext>
            </a:extLst>
          </p:cNvPr>
          <p:cNvPicPr>
            <a:picLocks noChangeAspect="1"/>
          </p:cNvPicPr>
          <p:nvPr/>
        </p:nvPicPr>
        <p:blipFill>
          <a:blip r:embed="rId2"/>
          <a:stretch>
            <a:fillRect/>
          </a:stretch>
        </p:blipFill>
        <p:spPr>
          <a:xfrm>
            <a:off x="1489217" y="1590154"/>
            <a:ext cx="9213565" cy="4206639"/>
          </a:xfrm>
          <a:prstGeom prst="rect">
            <a:avLst/>
          </a:prstGeom>
        </p:spPr>
      </p:pic>
      <p:sp>
        <p:nvSpPr>
          <p:cNvPr id="3" name="Arrow: Left 2">
            <a:extLst>
              <a:ext uri="{FF2B5EF4-FFF2-40B4-BE49-F238E27FC236}">
                <a16:creationId xmlns:a16="http://schemas.microsoft.com/office/drawing/2014/main" id="{6F73BD20-1F47-4EFE-94E5-B23950B0DA63}"/>
              </a:ext>
            </a:extLst>
          </p:cNvPr>
          <p:cNvSpPr/>
          <p:nvPr/>
        </p:nvSpPr>
        <p:spPr>
          <a:xfrm>
            <a:off x="10702782" y="4663289"/>
            <a:ext cx="1048624" cy="520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Arrow: Left 5">
            <a:extLst>
              <a:ext uri="{FF2B5EF4-FFF2-40B4-BE49-F238E27FC236}">
                <a16:creationId xmlns:a16="http://schemas.microsoft.com/office/drawing/2014/main" id="{90DB988E-1F89-40FF-A5F3-4E3FE25C5DAF}"/>
              </a:ext>
            </a:extLst>
          </p:cNvPr>
          <p:cNvSpPr/>
          <p:nvPr/>
        </p:nvSpPr>
        <p:spPr>
          <a:xfrm>
            <a:off x="10702782" y="5327010"/>
            <a:ext cx="1048624" cy="520117"/>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06260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31</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1446550"/>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 Frequency Testing</a:t>
            </a:r>
          </a:p>
          <a:p>
            <a:pPr algn="ctr"/>
            <a:endParaRPr lang="en-US" sz="4400" b="1" dirty="0">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A7DFED08-9847-4A3E-9B77-91A12D5EEB32}"/>
              </a:ext>
            </a:extLst>
          </p:cNvPr>
          <p:cNvPicPr>
            <a:picLocks noChangeAspect="1"/>
          </p:cNvPicPr>
          <p:nvPr/>
        </p:nvPicPr>
        <p:blipFill>
          <a:blip r:embed="rId2"/>
          <a:stretch>
            <a:fillRect/>
          </a:stretch>
        </p:blipFill>
        <p:spPr>
          <a:xfrm>
            <a:off x="1305536" y="961761"/>
            <a:ext cx="9580926" cy="5394589"/>
          </a:xfrm>
          <a:prstGeom prst="rect">
            <a:avLst/>
          </a:prstGeom>
        </p:spPr>
      </p:pic>
    </p:spTree>
    <p:extLst>
      <p:ext uri="{BB962C8B-B14F-4D97-AF65-F5344CB8AC3E}">
        <p14:creationId xmlns:p14="http://schemas.microsoft.com/office/powerpoint/2010/main" val="10729798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32</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1446550"/>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Page Count / Demand per Book</a:t>
            </a:r>
          </a:p>
          <a:p>
            <a:pPr algn="ctr"/>
            <a:endParaRPr lang="en-US" sz="4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DB9F8681-D0D7-42DD-8271-CE05787890B2}"/>
              </a:ext>
            </a:extLst>
          </p:cNvPr>
          <p:cNvPicPr>
            <a:picLocks noChangeAspect="1"/>
          </p:cNvPicPr>
          <p:nvPr/>
        </p:nvPicPr>
        <p:blipFill>
          <a:blip r:embed="rId2"/>
          <a:stretch>
            <a:fillRect/>
          </a:stretch>
        </p:blipFill>
        <p:spPr>
          <a:xfrm>
            <a:off x="1361417" y="1024688"/>
            <a:ext cx="9469165" cy="5331662"/>
          </a:xfrm>
          <a:prstGeom prst="rect">
            <a:avLst/>
          </a:prstGeom>
        </p:spPr>
      </p:pic>
    </p:spTree>
    <p:extLst>
      <p:ext uri="{BB962C8B-B14F-4D97-AF65-F5344CB8AC3E}">
        <p14:creationId xmlns:p14="http://schemas.microsoft.com/office/powerpoint/2010/main" val="71901814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33</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7540526"/>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Let’s Compare Scenarios</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We’ll assume the following:</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Customer is forecast to spend $80 next year. Customer is forecast to receive 14 catalogs next year. Average page count is 80 pages.</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Ready?</a:t>
            </a:r>
          </a:p>
          <a:p>
            <a:endParaRPr lang="en-US" sz="44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3024929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34</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6834232" y="-8389"/>
            <a:ext cx="5357768" cy="7879080"/>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Low Organic Percentage – Catalog Buyer</a:t>
            </a:r>
          </a:p>
          <a:p>
            <a:pPr algn="ctr"/>
            <a:endParaRPr lang="en-US" sz="44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$80 next year, 14 catalogs, 80 pages each.</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Profit Factor = 45%. Average Catalog Cost = $0.60. Organic Percentage = 20%.</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Optimal Strategy:  Mail 40 Catalogs Per Year. This is classic BIFURCATION … mail MANY MORE catalogs to best catalog buyers.</a:t>
            </a:r>
          </a:p>
          <a:p>
            <a:endParaRPr lang="en-US" sz="4400" b="1" dirty="0">
              <a:latin typeface="Arial" panose="020B0604020202020204" pitchFamily="34" charset="0"/>
              <a:cs typeface="Arial" panose="020B0604020202020204" pitchFamily="34" charset="0"/>
            </a:endParaRPr>
          </a:p>
          <a:p>
            <a:endParaRPr lang="en-US" sz="4400" b="1" dirty="0">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D23D0A46-E402-4F8A-915C-B096B29B7D54}"/>
              </a:ext>
            </a:extLst>
          </p:cNvPr>
          <p:cNvPicPr>
            <a:picLocks noChangeAspect="1"/>
          </p:cNvPicPr>
          <p:nvPr/>
        </p:nvPicPr>
        <p:blipFill>
          <a:blip r:embed="rId2"/>
          <a:stretch>
            <a:fillRect/>
          </a:stretch>
        </p:blipFill>
        <p:spPr>
          <a:xfrm>
            <a:off x="-19574" y="-1"/>
            <a:ext cx="6233283" cy="6858001"/>
          </a:xfrm>
          <a:prstGeom prst="rect">
            <a:avLst/>
          </a:prstGeom>
        </p:spPr>
      </p:pic>
    </p:spTree>
    <p:extLst>
      <p:ext uri="{BB962C8B-B14F-4D97-AF65-F5344CB8AC3E}">
        <p14:creationId xmlns:p14="http://schemas.microsoft.com/office/powerpoint/2010/main" val="143586049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35</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6834232" y="-8389"/>
            <a:ext cx="5357768" cy="7879080"/>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Mid Organic Percentage – Catalog Buyer</a:t>
            </a:r>
          </a:p>
          <a:p>
            <a:pPr algn="ctr"/>
            <a:endParaRPr lang="en-US" sz="44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$80 next year, 14 catalogs, 80 pages each.</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Profit Factor = 45%. Average Catalog Cost = $0.60. Organic Percentage = 50%.</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Optimal Strategy:  Same outcome mailing 8 catalogs per year as mailing 25 catalogs per year. This is classic catalog marketing from 2007 – 2017.</a:t>
            </a:r>
          </a:p>
          <a:p>
            <a:endParaRPr lang="en-US" sz="4400" b="1" dirty="0">
              <a:latin typeface="Arial" panose="020B0604020202020204" pitchFamily="34" charset="0"/>
              <a:cs typeface="Arial" panose="020B0604020202020204" pitchFamily="34" charset="0"/>
            </a:endParaRPr>
          </a:p>
          <a:p>
            <a:endParaRPr lang="en-US" sz="4400" b="1" dirty="0">
              <a:latin typeface="Arial" panose="020B0604020202020204" pitchFamily="34" charset="0"/>
              <a:cs typeface="Arial" panose="020B0604020202020204" pitchFamily="34" charset="0"/>
            </a:endParaRPr>
          </a:p>
        </p:txBody>
      </p:sp>
      <p:pic>
        <p:nvPicPr>
          <p:cNvPr id="6" name="Picture 5">
            <a:extLst>
              <a:ext uri="{FF2B5EF4-FFF2-40B4-BE49-F238E27FC236}">
                <a16:creationId xmlns:a16="http://schemas.microsoft.com/office/drawing/2014/main" id="{1A1D789D-AFF0-4A96-BCBD-0E28E8C8096F}"/>
              </a:ext>
            </a:extLst>
          </p:cNvPr>
          <p:cNvPicPr>
            <a:picLocks noChangeAspect="1"/>
          </p:cNvPicPr>
          <p:nvPr/>
        </p:nvPicPr>
        <p:blipFill>
          <a:blip r:embed="rId2"/>
          <a:stretch>
            <a:fillRect/>
          </a:stretch>
        </p:blipFill>
        <p:spPr>
          <a:xfrm>
            <a:off x="-1" y="-8390"/>
            <a:ext cx="6240907" cy="6866389"/>
          </a:xfrm>
          <a:prstGeom prst="rect">
            <a:avLst/>
          </a:prstGeom>
        </p:spPr>
      </p:pic>
    </p:spTree>
    <p:extLst>
      <p:ext uri="{BB962C8B-B14F-4D97-AF65-F5344CB8AC3E}">
        <p14:creationId xmlns:p14="http://schemas.microsoft.com/office/powerpoint/2010/main" val="36750031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36</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6834232" y="-8389"/>
            <a:ext cx="5357768" cy="7201972"/>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High Organic Percentage – Catalog Buyer</a:t>
            </a:r>
          </a:p>
          <a:p>
            <a:pPr algn="ctr"/>
            <a:endParaRPr lang="en-US" sz="44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$80 next year, 14 catalogs, 80 pages each.</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Profit Factor = 45%. Average Catalog Cost = $0.60. Organic Percentage = 80%.</a:t>
            </a:r>
          </a:p>
          <a:p>
            <a:endParaRPr lang="en-US" sz="2200" b="1" dirty="0">
              <a:latin typeface="Arial" panose="020B0604020202020204" pitchFamily="34" charset="0"/>
              <a:cs typeface="Arial" panose="020B0604020202020204" pitchFamily="34" charset="0"/>
            </a:endParaRPr>
          </a:p>
          <a:p>
            <a:r>
              <a:rPr lang="en-US" sz="2200" b="1" dirty="0">
                <a:latin typeface="Arial" panose="020B0604020202020204" pitchFamily="34" charset="0"/>
                <a:cs typeface="Arial" panose="020B0604020202020204" pitchFamily="34" charset="0"/>
              </a:rPr>
              <a:t>Optimal Strategy:  Three (3) catalogs. That’s it. Between 1 catalog and 7 catalogs are possible … but optimal is three (3).</a:t>
            </a:r>
            <a:endParaRPr lang="en-US" sz="4400" b="1" dirty="0">
              <a:latin typeface="Arial" panose="020B0604020202020204" pitchFamily="34" charset="0"/>
              <a:cs typeface="Arial" panose="020B0604020202020204" pitchFamily="34" charset="0"/>
            </a:endParaRPr>
          </a:p>
          <a:p>
            <a:endParaRPr lang="en-US" sz="4400" b="1" dirty="0">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083B0F71-4F94-4D6E-B583-80260E6FBD32}"/>
              </a:ext>
            </a:extLst>
          </p:cNvPr>
          <p:cNvPicPr>
            <a:picLocks noChangeAspect="1"/>
          </p:cNvPicPr>
          <p:nvPr/>
        </p:nvPicPr>
        <p:blipFill>
          <a:blip r:embed="rId2"/>
          <a:stretch>
            <a:fillRect/>
          </a:stretch>
        </p:blipFill>
        <p:spPr>
          <a:xfrm>
            <a:off x="-1" y="0"/>
            <a:ext cx="6233283" cy="6858000"/>
          </a:xfrm>
          <a:prstGeom prst="rect">
            <a:avLst/>
          </a:prstGeom>
        </p:spPr>
      </p:pic>
    </p:spTree>
    <p:extLst>
      <p:ext uri="{BB962C8B-B14F-4D97-AF65-F5344CB8AC3E}">
        <p14:creationId xmlns:p14="http://schemas.microsoft.com/office/powerpoint/2010/main" val="113209480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37</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Each Customer Is Worth $80 Next Year</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Low Organic Percentage (True Catalog Buyer) = </a:t>
            </a:r>
            <a:r>
              <a:rPr lang="en-US" sz="4400" b="1" dirty="0">
                <a:solidFill>
                  <a:srgbClr val="00B0F0"/>
                </a:solidFill>
                <a:latin typeface="Arial" panose="020B0604020202020204" pitchFamily="34" charset="0"/>
                <a:cs typeface="Arial" panose="020B0604020202020204" pitchFamily="34" charset="0"/>
              </a:rPr>
              <a:t>40 Catalogs Per Year</a:t>
            </a:r>
            <a:r>
              <a:rPr lang="en-US" sz="4400" b="1" dirty="0">
                <a:latin typeface="Arial" panose="020B0604020202020204" pitchFamily="34" charset="0"/>
                <a:cs typeface="Arial" panose="020B0604020202020204" pitchFamily="34" charset="0"/>
              </a:rPr>
              <a:t>.</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Mid Organic Percentage (Buyer From 2007 – 2017) = </a:t>
            </a:r>
            <a:r>
              <a:rPr lang="en-US" sz="4400" b="1" dirty="0">
                <a:solidFill>
                  <a:srgbClr val="00B0F0"/>
                </a:solidFill>
                <a:latin typeface="Arial" panose="020B0604020202020204" pitchFamily="34" charset="0"/>
                <a:cs typeface="Arial" panose="020B0604020202020204" pitchFamily="34" charset="0"/>
              </a:rPr>
              <a:t>17 Catalogs Per Year</a:t>
            </a:r>
            <a:r>
              <a:rPr lang="en-US" sz="4400" b="1" dirty="0">
                <a:latin typeface="Arial" panose="020B0604020202020204" pitchFamily="34" charset="0"/>
                <a:cs typeface="Arial" panose="020B0604020202020204" pitchFamily="34" charset="0"/>
              </a:rPr>
              <a:t>.</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High Organic Percentage (Modern Buyer) = </a:t>
            </a:r>
            <a:r>
              <a:rPr lang="en-US" sz="4400" b="1" dirty="0">
                <a:solidFill>
                  <a:srgbClr val="00B0F0"/>
                </a:solidFill>
                <a:latin typeface="Arial" panose="020B0604020202020204" pitchFamily="34" charset="0"/>
                <a:cs typeface="Arial" panose="020B0604020202020204" pitchFamily="34" charset="0"/>
              </a:rPr>
              <a:t>3 Catalogs Per Year</a:t>
            </a:r>
            <a:r>
              <a:rPr lang="en-US" sz="4400" b="1" dirty="0">
                <a:latin typeface="Arial" panose="020B0604020202020204" pitchFamily="34" charset="0"/>
                <a:cs typeface="Arial" panose="020B0604020202020204" pitchFamily="34" charset="0"/>
              </a:rPr>
              <a:t>. That’s It!!!! </a:t>
            </a:r>
          </a:p>
        </p:txBody>
      </p:sp>
    </p:spTree>
    <p:extLst>
      <p:ext uri="{BB962C8B-B14F-4D97-AF65-F5344CB8AC3E}">
        <p14:creationId xmlns:p14="http://schemas.microsoft.com/office/powerpoint/2010/main" val="342054575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38</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186309"/>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The Future </a:t>
            </a:r>
          </a:p>
          <a:p>
            <a:pPr algn="ctr"/>
            <a:r>
              <a:rPr lang="en-US" sz="4400" b="1" u="sng" dirty="0">
                <a:latin typeface="Arial" panose="020B0604020202020204" pitchFamily="34" charset="0"/>
                <a:cs typeface="Arial" panose="020B0604020202020204" pitchFamily="34" charset="0"/>
              </a:rPr>
              <a:t>of Catalog Marketing</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In the past decade, customers were low-organic-percentage (pure catalog buyers) and mid-organic-percentage (multichannel buyers). This meant a diet of a catalog a month was appropriate. </a:t>
            </a:r>
            <a:r>
              <a:rPr lang="en-US" sz="4400" b="1" dirty="0">
                <a:solidFill>
                  <a:srgbClr val="00B0F0"/>
                </a:solidFill>
                <a:latin typeface="Arial" panose="020B0604020202020204" pitchFamily="34" charset="0"/>
                <a:cs typeface="Arial" panose="020B0604020202020204" pitchFamily="34" charset="0"/>
              </a:rPr>
              <a:t>Those days are ending</a:t>
            </a:r>
            <a:r>
              <a:rPr lang="en-US" sz="4400" b="1"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13619298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39</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2123658"/>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Many Mailings To Best Catalog Customers</a:t>
            </a:r>
          </a:p>
          <a:p>
            <a:pPr algn="ctr"/>
            <a:endParaRPr lang="en-US" sz="4400" b="1" dirty="0">
              <a:latin typeface="Arial" panose="020B0604020202020204" pitchFamily="34" charset="0"/>
              <a:cs typeface="Arial" panose="020B0604020202020204" pitchFamily="34" charset="0"/>
            </a:endParaRPr>
          </a:p>
        </p:txBody>
      </p:sp>
      <p:pic>
        <p:nvPicPr>
          <p:cNvPr id="3" name="Picture 2" descr="A picture containing person, man, sitting&#10;&#10;Description automatically generated">
            <a:extLst>
              <a:ext uri="{FF2B5EF4-FFF2-40B4-BE49-F238E27FC236}">
                <a16:creationId xmlns:a16="http://schemas.microsoft.com/office/drawing/2014/main" id="{6B807127-7B50-4D7B-B819-61E7BF4D715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79443" y="1734975"/>
            <a:ext cx="6633112" cy="4986500"/>
          </a:xfrm>
          <a:prstGeom prst="rect">
            <a:avLst/>
          </a:prstGeom>
        </p:spPr>
      </p:pic>
    </p:spTree>
    <p:extLst>
      <p:ext uri="{BB962C8B-B14F-4D97-AF65-F5344CB8AC3E}">
        <p14:creationId xmlns:p14="http://schemas.microsoft.com/office/powerpoint/2010/main" val="9506087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247864"/>
          </a:xfrm>
          <a:prstGeom prst="rect">
            <a:avLst/>
          </a:prstGeom>
          <a:noFill/>
        </p:spPr>
        <p:txBody>
          <a:bodyPr wrap="square" rtlCol="0">
            <a:spAutoFit/>
          </a:bodyPr>
          <a:lstStyle/>
          <a:p>
            <a:pPr algn="ctr"/>
            <a:endParaRPr lang="en-US" sz="4000" b="1" dirty="0">
              <a:latin typeface="Arial" panose="020B0604020202020204" pitchFamily="34" charset="0"/>
              <a:cs typeface="Arial" panose="020B0604020202020204" pitchFamily="34" charset="0"/>
            </a:endParaRPr>
          </a:p>
          <a:p>
            <a:pPr algn="ctr"/>
            <a:r>
              <a:rPr lang="en-US" sz="4000" b="1" i="1" dirty="0">
                <a:latin typeface="Arial" panose="020B0604020202020204" pitchFamily="34" charset="0"/>
                <a:cs typeface="Arial" panose="020B0604020202020204" pitchFamily="34" charset="0"/>
              </a:rPr>
              <a:t>“If left unquestioned, membership co-ops might come to dominate the long stable, long profitable DM list world, and we might all be mailing long-term less-profitable names that somebody somewhere (without our input or consideration) justifies by saying, ‘</a:t>
            </a:r>
            <a:r>
              <a:rPr lang="en-US" sz="4000" b="1" i="1" u="sng" dirty="0">
                <a:latin typeface="Arial" panose="020B0604020202020204" pitchFamily="34" charset="0"/>
                <a:cs typeface="Arial" panose="020B0604020202020204" pitchFamily="34" charset="0"/>
              </a:rPr>
              <a:t>Mail these</a:t>
            </a:r>
            <a:r>
              <a:rPr lang="en-US" sz="4000" b="1" i="1" dirty="0">
                <a:latin typeface="Arial" panose="020B0604020202020204" pitchFamily="34" charset="0"/>
                <a:cs typeface="Arial" panose="020B0604020202020204" pitchFamily="34" charset="0"/>
              </a:rPr>
              <a:t>.’”</a:t>
            </a: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Don </a:t>
            </a:r>
            <a:r>
              <a:rPr lang="en-US" sz="4000" b="1" dirty="0" err="1">
                <a:latin typeface="Arial" panose="020B0604020202020204" pitchFamily="34" charset="0"/>
                <a:cs typeface="Arial" panose="020B0604020202020204" pitchFamily="34" charset="0"/>
              </a:rPr>
              <a:t>Libey</a:t>
            </a:r>
            <a:r>
              <a:rPr lang="en-US" sz="4000" b="1" dirty="0">
                <a:latin typeface="Arial" panose="020B0604020202020204" pitchFamily="34" charset="0"/>
                <a:cs typeface="Arial" panose="020B0604020202020204" pitchFamily="34" charset="0"/>
              </a:rPr>
              <a:t>, </a:t>
            </a:r>
            <a:r>
              <a:rPr lang="en-US" sz="4000" b="1" dirty="0" err="1">
                <a:latin typeface="Arial" panose="020B0604020202020204" pitchFamily="34" charset="0"/>
                <a:cs typeface="Arial" panose="020B0604020202020204" pitchFamily="34" charset="0"/>
              </a:rPr>
              <a:t>DMNews</a:t>
            </a:r>
            <a:r>
              <a:rPr lang="en-US" sz="4000" b="1" dirty="0">
                <a:latin typeface="Arial" panose="020B0604020202020204" pitchFamily="34" charset="0"/>
                <a:cs typeface="Arial" panose="020B0604020202020204" pitchFamily="34" charset="0"/>
              </a:rPr>
              <a:t>, August 14, 2006</a:t>
            </a:r>
          </a:p>
        </p:txBody>
      </p:sp>
    </p:spTree>
    <p:extLst>
      <p:ext uri="{BB962C8B-B14F-4D97-AF65-F5344CB8AC3E}">
        <p14:creationId xmlns:p14="http://schemas.microsoft.com/office/powerpoint/2010/main" val="23411897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40</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The Future </a:t>
            </a:r>
          </a:p>
          <a:p>
            <a:pPr algn="ctr"/>
            <a:r>
              <a:rPr lang="en-US" sz="4400" b="1" u="sng" dirty="0">
                <a:latin typeface="Arial" panose="020B0604020202020204" pitchFamily="34" charset="0"/>
                <a:cs typeface="Arial" panose="020B0604020202020204" pitchFamily="34" charset="0"/>
              </a:rPr>
              <a:t>of Catalog Marketing</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In my project work, it is clear that customers who buy exclusively online do not need many (any) catalogs anymore, especially those age 50 and under. Conversely, older catalog-centric customers are likely being under-contacted, if you can believe that!! Yes!</a:t>
            </a:r>
          </a:p>
        </p:txBody>
      </p:sp>
    </p:spTree>
    <p:extLst>
      <p:ext uri="{BB962C8B-B14F-4D97-AF65-F5344CB8AC3E}">
        <p14:creationId xmlns:p14="http://schemas.microsoft.com/office/powerpoint/2010/main" val="173064653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41</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186309"/>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What Does This Mean?</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In 2019, your catalog strategy likely has a fixed number of contacts, and you select who to mail catalogs to from this fixed number of contacts.</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This strategy will not be effective come 2025. At all.</a:t>
            </a:r>
          </a:p>
        </p:txBody>
      </p:sp>
    </p:spTree>
    <p:extLst>
      <p:ext uri="{BB962C8B-B14F-4D97-AF65-F5344CB8AC3E}">
        <p14:creationId xmlns:p14="http://schemas.microsoft.com/office/powerpoint/2010/main" val="350430348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42</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What Does This Mean?</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In 2025, you will employ a “variable contact strategy”.</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What is a “variable contact strategy?”</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It’s what it says it is … it’s “variable” based on customer quality and merchandise preference.</a:t>
            </a:r>
          </a:p>
        </p:txBody>
      </p:sp>
    </p:spTree>
    <p:extLst>
      <p:ext uri="{BB962C8B-B14F-4D97-AF65-F5344CB8AC3E}">
        <p14:creationId xmlns:p14="http://schemas.microsoft.com/office/powerpoint/2010/main" val="3666503292"/>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43</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What Does This Mean?</a:t>
            </a:r>
          </a:p>
          <a:p>
            <a:pPr algn="ctr"/>
            <a:endParaRPr lang="en-US" sz="4400" b="1" dirty="0">
              <a:latin typeface="Arial" panose="020B0604020202020204" pitchFamily="34" charset="0"/>
              <a:cs typeface="Arial" panose="020B0604020202020204" pitchFamily="34" charset="0"/>
            </a:endParaRPr>
          </a:p>
          <a:p>
            <a:r>
              <a:rPr lang="en-US" sz="4400" b="1" u="sng" dirty="0">
                <a:latin typeface="Arial" panose="020B0604020202020204" pitchFamily="34" charset="0"/>
                <a:cs typeface="Arial" panose="020B0604020202020204" pitchFamily="34" charset="0"/>
              </a:rPr>
              <a:t>Best Catalog Customers</a:t>
            </a:r>
            <a:r>
              <a:rPr lang="en-US" sz="4400" b="1" dirty="0">
                <a:latin typeface="Arial" panose="020B0604020202020204" pitchFamily="34" charset="0"/>
                <a:cs typeface="Arial" panose="020B0604020202020204" pitchFamily="34" charset="0"/>
              </a:rPr>
              <a:t>?  They’ll receive weekly contacts, and those contacts will be dynamically generated (i.e. 16-32 pages with merchandise that aligns with prior purchasing habits). There may be four “quarterly” campaigns at high page counts, but otherwise contacts will be dynamically generated.</a:t>
            </a:r>
          </a:p>
        </p:txBody>
      </p:sp>
    </p:spTree>
    <p:extLst>
      <p:ext uri="{BB962C8B-B14F-4D97-AF65-F5344CB8AC3E}">
        <p14:creationId xmlns:p14="http://schemas.microsoft.com/office/powerpoint/2010/main" val="4025880662"/>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44</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186309"/>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What Does This Mean?</a:t>
            </a:r>
          </a:p>
          <a:p>
            <a:pPr algn="ctr"/>
            <a:endParaRPr lang="en-US" sz="4400" b="1" dirty="0">
              <a:latin typeface="Arial" panose="020B0604020202020204" pitchFamily="34" charset="0"/>
              <a:cs typeface="Arial" panose="020B0604020202020204" pitchFamily="34" charset="0"/>
            </a:endParaRPr>
          </a:p>
          <a:p>
            <a:r>
              <a:rPr lang="en-US" sz="4400" b="1" u="sng" dirty="0">
                <a:latin typeface="Arial" panose="020B0604020202020204" pitchFamily="34" charset="0"/>
                <a:cs typeface="Arial" panose="020B0604020202020204" pitchFamily="34" charset="0"/>
              </a:rPr>
              <a:t>High Organic Percentage</a:t>
            </a:r>
            <a:r>
              <a:rPr lang="en-US" sz="4400" b="1" dirty="0">
                <a:latin typeface="Arial" panose="020B0604020202020204" pitchFamily="34" charset="0"/>
                <a:cs typeface="Arial" panose="020B0604020202020204" pitchFamily="34" charset="0"/>
              </a:rPr>
              <a:t>?  These customers will receive 0-2 large page count catalogs per year or they will receive 1-6 small page count catalogs per year. These customers don’t buy via catalogs, therefore, marketing investment must happen elsewhere.</a:t>
            </a:r>
          </a:p>
        </p:txBody>
      </p:sp>
    </p:spTree>
    <p:extLst>
      <p:ext uri="{BB962C8B-B14F-4D97-AF65-F5344CB8AC3E}">
        <p14:creationId xmlns:p14="http://schemas.microsoft.com/office/powerpoint/2010/main" val="389449366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45</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4832092"/>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What Does This Mean?</a:t>
            </a:r>
          </a:p>
          <a:p>
            <a:pPr algn="ctr"/>
            <a:endParaRPr lang="en-US" sz="4400" b="1" dirty="0">
              <a:latin typeface="Arial" panose="020B0604020202020204" pitchFamily="34" charset="0"/>
              <a:cs typeface="Arial" panose="020B0604020202020204" pitchFamily="34" charset="0"/>
            </a:endParaRPr>
          </a:p>
          <a:p>
            <a:r>
              <a:rPr lang="en-US" sz="4400" b="1" u="sng" dirty="0">
                <a:latin typeface="Arial" panose="020B0604020202020204" pitchFamily="34" charset="0"/>
                <a:cs typeface="Arial" panose="020B0604020202020204" pitchFamily="34" charset="0"/>
              </a:rPr>
              <a:t>Hotline Program</a:t>
            </a:r>
            <a:r>
              <a:rPr lang="en-US" sz="4400" b="1" dirty="0">
                <a:latin typeface="Arial" panose="020B0604020202020204" pitchFamily="34" charset="0"/>
                <a:cs typeface="Arial" panose="020B0604020202020204" pitchFamily="34" charset="0"/>
              </a:rPr>
              <a:t>?  First-time buyers will enter a three-month hotline program where contacts will be dynamically generated. This will be a critical part of a “Welcome Program” (more on that later).</a:t>
            </a:r>
          </a:p>
        </p:txBody>
      </p:sp>
    </p:spTree>
    <p:extLst>
      <p:ext uri="{BB962C8B-B14F-4D97-AF65-F5344CB8AC3E}">
        <p14:creationId xmlns:p14="http://schemas.microsoft.com/office/powerpoint/2010/main" val="238889170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46</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What Does This Mean?</a:t>
            </a:r>
          </a:p>
          <a:p>
            <a:pPr algn="ctr"/>
            <a:endParaRPr lang="en-US" sz="4400" b="1" dirty="0">
              <a:latin typeface="Arial" panose="020B0604020202020204" pitchFamily="34" charset="0"/>
              <a:cs typeface="Arial" panose="020B0604020202020204" pitchFamily="34" charset="0"/>
            </a:endParaRPr>
          </a:p>
          <a:p>
            <a:r>
              <a:rPr lang="en-US" sz="4400" b="1" u="sng" dirty="0">
                <a:latin typeface="Arial" panose="020B0604020202020204" pitchFamily="34" charset="0"/>
                <a:cs typeface="Arial" panose="020B0604020202020204" pitchFamily="34" charset="0"/>
              </a:rPr>
              <a:t>Page Counts</a:t>
            </a:r>
            <a:r>
              <a:rPr lang="en-US" sz="4400" b="1" dirty="0">
                <a:latin typeface="Arial" panose="020B0604020202020204" pitchFamily="34" charset="0"/>
                <a:cs typeface="Arial" panose="020B0604020202020204" pitchFamily="34" charset="0"/>
              </a:rPr>
              <a:t>?  Most page counts will decrease. Why? Because most pages are not interesting to a customer, and because CONTACTS &gt; PAGES. It is better to send four 32 page contacts than to send one 96 page contact. For high organic percentage customers, this becomes a viable strategy.</a:t>
            </a:r>
          </a:p>
        </p:txBody>
      </p:sp>
    </p:spTree>
    <p:extLst>
      <p:ext uri="{BB962C8B-B14F-4D97-AF65-F5344CB8AC3E}">
        <p14:creationId xmlns:p14="http://schemas.microsoft.com/office/powerpoint/2010/main" val="396444581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47</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186309"/>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Bifurcation = What Does This Mean?</a:t>
            </a:r>
          </a:p>
          <a:p>
            <a:pPr algn="ctr"/>
            <a:endParaRPr lang="en-US" sz="4400" b="1" dirty="0">
              <a:latin typeface="Arial" panose="020B0604020202020204" pitchFamily="34" charset="0"/>
              <a:cs typeface="Arial" panose="020B0604020202020204" pitchFamily="34" charset="0"/>
            </a:endParaRPr>
          </a:p>
          <a:p>
            <a:r>
              <a:rPr lang="en-US" sz="4400" b="1" u="sng" dirty="0">
                <a:latin typeface="Arial" panose="020B0604020202020204" pitchFamily="34" charset="0"/>
                <a:cs typeface="Arial" panose="020B0604020202020204" pitchFamily="34" charset="0"/>
              </a:rPr>
              <a:t>Merchandise Personalization</a:t>
            </a:r>
            <a:r>
              <a:rPr lang="en-US" sz="4400" b="1" dirty="0">
                <a:latin typeface="Arial" panose="020B0604020202020204" pitchFamily="34" charset="0"/>
                <a:cs typeface="Arial" panose="020B0604020202020204" pitchFamily="34" charset="0"/>
              </a:rPr>
              <a:t>? A UK vendor presented at a conference a few weeks ago. Sending 16 pages with a personalized merchandise assortment yielded a 5% increase in response and a 25% increase in AOV over a catalog with 16 pages of normal merchandise.</a:t>
            </a:r>
          </a:p>
        </p:txBody>
      </p:sp>
    </p:spTree>
    <p:extLst>
      <p:ext uri="{BB962C8B-B14F-4D97-AF65-F5344CB8AC3E}">
        <p14:creationId xmlns:p14="http://schemas.microsoft.com/office/powerpoint/2010/main" val="2516883313"/>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48</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Simulation Environment</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Make sure your favorite catalog agency (</a:t>
            </a:r>
            <a:r>
              <a:rPr lang="en-US" sz="4400" b="1" dirty="0" err="1">
                <a:latin typeface="Arial" panose="020B0604020202020204" pitchFamily="34" charset="0"/>
                <a:cs typeface="Arial" panose="020B0604020202020204" pitchFamily="34" charset="0"/>
              </a:rPr>
              <a:t>Belardi</a:t>
            </a:r>
            <a:r>
              <a:rPr lang="en-US" sz="4400" b="1" dirty="0">
                <a:latin typeface="Arial" panose="020B0604020202020204" pitchFamily="34" charset="0"/>
                <a:cs typeface="Arial" panose="020B0604020202020204" pitchFamily="34" charset="0"/>
              </a:rPr>
              <a:t>/Wong, Cohere One etc.) operates a simulation environment that enables you to determine the variable strategy that will be most effective.</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Ask them today to build the environment for you. Seriously. Do it today.</a:t>
            </a:r>
          </a:p>
        </p:txBody>
      </p:sp>
    </p:spTree>
    <p:extLst>
      <p:ext uri="{BB962C8B-B14F-4D97-AF65-F5344CB8AC3E}">
        <p14:creationId xmlns:p14="http://schemas.microsoft.com/office/powerpoint/2010/main" val="111096443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49</a:t>
            </a:fld>
            <a:endParaRPr lang="en-US"/>
          </a:p>
        </p:txBody>
      </p:sp>
      <p:pic>
        <p:nvPicPr>
          <p:cNvPr id="3" name="Picture 2">
            <a:extLst>
              <a:ext uri="{FF2B5EF4-FFF2-40B4-BE49-F238E27FC236}">
                <a16:creationId xmlns:a16="http://schemas.microsoft.com/office/drawing/2014/main" id="{A8ACDB8B-55F7-4191-8BA7-574C2DA48B8F}"/>
              </a:ext>
            </a:extLst>
          </p:cNvPr>
          <p:cNvPicPr>
            <a:picLocks noChangeAspect="1"/>
          </p:cNvPicPr>
          <p:nvPr/>
        </p:nvPicPr>
        <p:blipFill>
          <a:blip r:embed="rId2"/>
          <a:stretch>
            <a:fillRect/>
          </a:stretch>
        </p:blipFill>
        <p:spPr>
          <a:xfrm>
            <a:off x="1234675" y="0"/>
            <a:ext cx="9722650" cy="6858000"/>
          </a:xfrm>
          <a:prstGeom prst="rect">
            <a:avLst/>
          </a:prstGeom>
        </p:spPr>
      </p:pic>
    </p:spTree>
    <p:extLst>
      <p:ext uri="{BB962C8B-B14F-4D97-AF65-F5344CB8AC3E}">
        <p14:creationId xmlns:p14="http://schemas.microsoft.com/office/powerpoint/2010/main" val="29467230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Folks Didn’t Agree With Mr. </a:t>
            </a:r>
            <a:r>
              <a:rPr lang="en-US" sz="4000" b="1" dirty="0" err="1">
                <a:latin typeface="Arial" panose="020B0604020202020204" pitchFamily="34" charset="0"/>
                <a:cs typeface="Arial" panose="020B0604020202020204" pitchFamily="34" charset="0"/>
              </a:rPr>
              <a:t>Libey</a:t>
            </a:r>
            <a:r>
              <a:rPr lang="en-US" sz="4000" b="1" dirty="0">
                <a:latin typeface="Arial" panose="020B0604020202020204" pitchFamily="34" charset="0"/>
                <a:cs typeface="Arial" panose="020B0604020202020204" pitchFamily="34" charset="0"/>
              </a:rPr>
              <a:t> When He Shared His Vision of the Future</a:t>
            </a: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endParaRPr lang="en-US" sz="4000" b="1" dirty="0">
              <a:latin typeface="Arial" panose="020B0604020202020204" pitchFamily="34" charset="0"/>
              <a:cs typeface="Arial" panose="020B0604020202020204" pitchFamily="34" charset="0"/>
            </a:endParaRPr>
          </a:p>
          <a:p>
            <a:pPr algn="ctr"/>
            <a:r>
              <a:rPr lang="en-US" sz="4000" b="1" dirty="0">
                <a:latin typeface="Arial" panose="020B0604020202020204" pitchFamily="34" charset="0"/>
                <a:cs typeface="Arial" panose="020B0604020202020204" pitchFamily="34" charset="0"/>
              </a:rPr>
              <a:t>Narrator:  Mr. </a:t>
            </a:r>
            <a:r>
              <a:rPr lang="en-US" sz="4000" b="1" dirty="0" err="1">
                <a:latin typeface="Arial" panose="020B0604020202020204" pitchFamily="34" charset="0"/>
                <a:cs typeface="Arial" panose="020B0604020202020204" pitchFamily="34" charset="0"/>
              </a:rPr>
              <a:t>Libey</a:t>
            </a:r>
            <a:r>
              <a:rPr lang="en-US" sz="4000" b="1" dirty="0">
                <a:latin typeface="Arial" panose="020B0604020202020204" pitchFamily="34" charset="0"/>
                <a:cs typeface="Arial" panose="020B0604020202020204" pitchFamily="34" charset="0"/>
              </a:rPr>
              <a:t>, it turns out, was right.</a:t>
            </a:r>
          </a:p>
        </p:txBody>
      </p:sp>
      <p:pic>
        <p:nvPicPr>
          <p:cNvPr id="3" name="Picture 2" descr="A screenshot of a cell phone&#10;&#10;Description automatically generated">
            <a:extLst>
              <a:ext uri="{FF2B5EF4-FFF2-40B4-BE49-F238E27FC236}">
                <a16:creationId xmlns:a16="http://schemas.microsoft.com/office/drawing/2014/main" id="{42138415-1B63-44A2-AC56-68E709111D0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83339" y="1419038"/>
            <a:ext cx="4825319" cy="4604258"/>
          </a:xfrm>
          <a:prstGeom prst="rect">
            <a:avLst/>
          </a:prstGeom>
        </p:spPr>
      </p:pic>
    </p:spTree>
    <p:extLst>
      <p:ext uri="{BB962C8B-B14F-4D97-AF65-F5344CB8AC3E}">
        <p14:creationId xmlns:p14="http://schemas.microsoft.com/office/powerpoint/2010/main" val="194654953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50</a:t>
            </a:fld>
            <a:endParaRPr lang="en-US"/>
          </a:p>
        </p:txBody>
      </p:sp>
      <p:pic>
        <p:nvPicPr>
          <p:cNvPr id="2" name="Picture 1">
            <a:extLst>
              <a:ext uri="{FF2B5EF4-FFF2-40B4-BE49-F238E27FC236}">
                <a16:creationId xmlns:a16="http://schemas.microsoft.com/office/drawing/2014/main" id="{19EF51A6-651D-4E85-B1AE-6ED3285EB08C}"/>
              </a:ext>
            </a:extLst>
          </p:cNvPr>
          <p:cNvPicPr>
            <a:picLocks noChangeAspect="1"/>
          </p:cNvPicPr>
          <p:nvPr/>
        </p:nvPicPr>
        <p:blipFill>
          <a:blip r:embed="rId2"/>
          <a:stretch>
            <a:fillRect/>
          </a:stretch>
        </p:blipFill>
        <p:spPr>
          <a:xfrm>
            <a:off x="1234675" y="0"/>
            <a:ext cx="9722650" cy="6858000"/>
          </a:xfrm>
          <a:prstGeom prst="rect">
            <a:avLst/>
          </a:prstGeom>
        </p:spPr>
      </p:pic>
    </p:spTree>
    <p:extLst>
      <p:ext uri="{BB962C8B-B14F-4D97-AF65-F5344CB8AC3E}">
        <p14:creationId xmlns:p14="http://schemas.microsoft.com/office/powerpoint/2010/main" val="308769314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51</a:t>
            </a:fld>
            <a:endParaRPr lang="en-US"/>
          </a:p>
        </p:txBody>
      </p:sp>
      <p:pic>
        <p:nvPicPr>
          <p:cNvPr id="2" name="Picture 1">
            <a:extLst>
              <a:ext uri="{FF2B5EF4-FFF2-40B4-BE49-F238E27FC236}">
                <a16:creationId xmlns:a16="http://schemas.microsoft.com/office/drawing/2014/main" id="{919A8BCF-5F4A-411C-93BF-5C4551353513}"/>
              </a:ext>
            </a:extLst>
          </p:cNvPr>
          <p:cNvPicPr>
            <a:picLocks noChangeAspect="1"/>
          </p:cNvPicPr>
          <p:nvPr/>
        </p:nvPicPr>
        <p:blipFill>
          <a:blip r:embed="rId2"/>
          <a:stretch>
            <a:fillRect/>
          </a:stretch>
        </p:blipFill>
        <p:spPr>
          <a:xfrm>
            <a:off x="1234675" y="0"/>
            <a:ext cx="9722650" cy="6858000"/>
          </a:xfrm>
          <a:prstGeom prst="rect">
            <a:avLst/>
          </a:prstGeom>
        </p:spPr>
      </p:pic>
    </p:spTree>
    <p:extLst>
      <p:ext uri="{BB962C8B-B14F-4D97-AF65-F5344CB8AC3E}">
        <p14:creationId xmlns:p14="http://schemas.microsoft.com/office/powerpoint/2010/main" val="352773029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52</a:t>
            </a:fld>
            <a:endParaRPr lang="en-US"/>
          </a:p>
        </p:txBody>
      </p:sp>
      <p:sp>
        <p:nvSpPr>
          <p:cNvPr id="2" name="AutoShape 2" descr="Tom Brady pulls off great escape following New England Patriotsâ Super Bowl LIII win">
            <a:extLst>
              <a:ext uri="{FF2B5EF4-FFF2-40B4-BE49-F238E27FC236}">
                <a16:creationId xmlns:a16="http://schemas.microsoft.com/office/drawing/2014/main" id="{114B9317-F050-4797-996C-3EF67111C307}"/>
              </a:ext>
            </a:extLst>
          </p:cNvPr>
          <p:cNvSpPr>
            <a:spLocks noChangeAspect="1" noChangeArrowheads="1"/>
          </p:cNvSpPr>
          <p:nvPr/>
        </p:nvSpPr>
        <p:spPr bwMode="auto">
          <a:xfrm>
            <a:off x="5943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5">
            <a:extLst>
              <a:ext uri="{FF2B5EF4-FFF2-40B4-BE49-F238E27FC236}">
                <a16:creationId xmlns:a16="http://schemas.microsoft.com/office/drawing/2014/main" id="{E240787A-D470-41C6-AB1C-20C4583FAE3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15060719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53</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Three Paths</a:t>
            </a:r>
          </a:p>
          <a:p>
            <a:pPr algn="ctr"/>
            <a:endParaRPr lang="en-US" sz="4000" b="1" dirty="0">
              <a:latin typeface="Arial" panose="020B0604020202020204" pitchFamily="34" charset="0"/>
              <a:cs typeface="Arial" panose="020B0604020202020204" pitchFamily="34" charset="0"/>
            </a:endParaRPr>
          </a:p>
          <a:p>
            <a:r>
              <a:rPr lang="en-US" sz="3600" b="1" u="sng" dirty="0">
                <a:latin typeface="Arial" panose="020B0604020202020204" pitchFamily="34" charset="0"/>
                <a:cs typeface="Arial" panose="020B0604020202020204" pitchFamily="34" charset="0"/>
              </a:rPr>
              <a:t>Path #3</a:t>
            </a:r>
            <a:r>
              <a:rPr lang="en-US" sz="3600" b="1" dirty="0">
                <a:latin typeface="Arial" panose="020B0604020202020204" pitchFamily="34" charset="0"/>
                <a:cs typeface="Arial" panose="020B0604020202020204" pitchFamily="34" charset="0"/>
              </a:rPr>
              <a:t> = Awareness Tool</a:t>
            </a:r>
          </a:p>
          <a:p>
            <a:endParaRPr lang="en-US" sz="3600" b="1" dirty="0">
              <a:latin typeface="Arial" panose="020B0604020202020204" pitchFamily="34" charset="0"/>
              <a:cs typeface="Arial" panose="020B0604020202020204" pitchFamily="34" charset="0"/>
            </a:endParaRPr>
          </a:p>
          <a:p>
            <a:r>
              <a:rPr lang="en-US" sz="3600" b="1" dirty="0">
                <a:latin typeface="Arial" panose="020B0604020202020204" pitchFamily="34" charset="0"/>
                <a:cs typeface="Arial" panose="020B0604020202020204" pitchFamily="34" charset="0"/>
              </a:rPr>
              <a:t>Retailers and/or E-Commerce brands will use catalogs as awareness tools. Our industry will misinterpret this signal as a resurgence of print.</a:t>
            </a:r>
          </a:p>
          <a:p>
            <a:endParaRPr lang="en-US" sz="3600" b="1" dirty="0">
              <a:latin typeface="Arial" panose="020B0604020202020204" pitchFamily="34" charset="0"/>
              <a:cs typeface="Arial" panose="020B0604020202020204" pitchFamily="34" charset="0"/>
            </a:endParaRPr>
          </a:p>
          <a:p>
            <a:r>
              <a:rPr lang="en-US" sz="3600" b="1" u="sng" dirty="0">
                <a:latin typeface="Arial" panose="020B0604020202020204" pitchFamily="34" charset="0"/>
                <a:cs typeface="Arial" panose="020B0604020202020204" pitchFamily="34" charset="0"/>
              </a:rPr>
              <a:t>This is not a resurgence of print</a:t>
            </a:r>
            <a:r>
              <a:rPr lang="en-US" sz="3600" b="1" dirty="0">
                <a:latin typeface="Arial" panose="020B0604020202020204" pitchFamily="34" charset="0"/>
                <a:cs typeface="Arial" panose="020B0604020202020204" pitchFamily="34" charset="0"/>
              </a:rPr>
              <a:t>. This is how companies will try to find ways to generate awareness in an effort to avoid toll collectors like Amazon, Google, and Facebook.</a:t>
            </a:r>
          </a:p>
        </p:txBody>
      </p:sp>
    </p:spTree>
    <p:extLst>
      <p:ext uri="{BB962C8B-B14F-4D97-AF65-F5344CB8AC3E}">
        <p14:creationId xmlns:p14="http://schemas.microsoft.com/office/powerpoint/2010/main" val="381902878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54</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Catalogs 2025</a:t>
            </a:r>
          </a:p>
          <a:p>
            <a:pPr algn="ctr"/>
            <a:endParaRPr lang="en-US" sz="4400" b="1" dirty="0">
              <a:latin typeface="Arial" panose="020B0604020202020204" pitchFamily="34" charset="0"/>
              <a:cs typeface="Arial" panose="020B0604020202020204" pitchFamily="34" charset="0"/>
            </a:endParaRPr>
          </a:p>
          <a:p>
            <a:r>
              <a:rPr lang="en-US" sz="4400" b="1" dirty="0">
                <a:solidFill>
                  <a:srgbClr val="0070C0"/>
                </a:solidFill>
                <a:latin typeface="Arial" panose="020B0604020202020204" pitchFamily="34" charset="0"/>
                <a:cs typeface="Arial" panose="020B0604020202020204" pitchFamily="34" charset="0"/>
              </a:rPr>
              <a:t>Expensive Catalog Pages will require best sellers </a:t>
            </a:r>
            <a:r>
              <a:rPr lang="en-US" sz="4400" b="1" dirty="0">
                <a:latin typeface="Arial" panose="020B0604020202020204" pitchFamily="34" charset="0"/>
                <a:cs typeface="Arial" panose="020B0604020202020204" pitchFamily="34" charset="0"/>
              </a:rPr>
              <a:t>in order to deliver a sufficient return on investment.</a:t>
            </a:r>
          </a:p>
          <a:p>
            <a:endParaRPr lang="en-US" sz="4400" b="1" dirty="0">
              <a:latin typeface="Arial" panose="020B0604020202020204" pitchFamily="34" charset="0"/>
              <a:cs typeface="Arial" panose="020B0604020202020204" pitchFamily="34" charset="0"/>
            </a:endParaRPr>
          </a:p>
          <a:p>
            <a:r>
              <a:rPr lang="en-US" sz="4400" b="1" dirty="0">
                <a:solidFill>
                  <a:srgbClr val="0070C0"/>
                </a:solidFill>
                <a:latin typeface="Arial" panose="020B0604020202020204" pitchFamily="34" charset="0"/>
                <a:cs typeface="Arial" panose="020B0604020202020204" pitchFamily="34" charset="0"/>
              </a:rPr>
              <a:t>Catalog Marketing will become “Winners Marketing”. </a:t>
            </a:r>
            <a:r>
              <a:rPr lang="en-US" sz="4400" b="1" dirty="0">
                <a:latin typeface="Arial" panose="020B0604020202020204" pitchFamily="34" charset="0"/>
                <a:cs typeface="Arial" panose="020B0604020202020204" pitchFamily="34" charset="0"/>
              </a:rPr>
              <a:t>Social / Email / Home-Landing Pages (i.e. free marketing) will be the domain of new merchandise.</a:t>
            </a:r>
          </a:p>
        </p:txBody>
      </p:sp>
    </p:spTree>
    <p:extLst>
      <p:ext uri="{BB962C8B-B14F-4D97-AF65-F5344CB8AC3E}">
        <p14:creationId xmlns:p14="http://schemas.microsoft.com/office/powerpoint/2010/main" val="29018753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55</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Catalogs 2025</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Customer Acquisition via co-ops will still exist, but will be greatly de-emphasized (already happening) as ROI continues to decline. The cataloger will be required to find new names outside of co-ops / Google / Facebook, and this will greatly accelerate the evolution of the cataloger toward Bifurcation.</a:t>
            </a:r>
          </a:p>
        </p:txBody>
      </p:sp>
    </p:spTree>
    <p:extLst>
      <p:ext uri="{BB962C8B-B14F-4D97-AF65-F5344CB8AC3E}">
        <p14:creationId xmlns:p14="http://schemas.microsoft.com/office/powerpoint/2010/main" val="111147221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56</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Catalogs 2025</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Traditional Customer Acquisition can still be achieved by “Catalog Holding Companies” (think Potpourri). These companies will kill dying brands and acquire complimentary brands with somewhat unique customers in an effort to fuel sister brands with new catalog customers, staving off Bifurcation.</a:t>
            </a:r>
          </a:p>
        </p:txBody>
      </p:sp>
    </p:spTree>
    <p:extLst>
      <p:ext uri="{BB962C8B-B14F-4D97-AF65-F5344CB8AC3E}">
        <p14:creationId xmlns:p14="http://schemas.microsoft.com/office/powerpoint/2010/main" val="2323026984"/>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57</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Catalogs 2025</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Non-Traditional catalogers will leverage catalogs as branding/advertising tools. I lived through this experience at Nordstrom … traditional productivity decreased by 70% or more. This will not be “proof” that paper is valuable … this will be proof that it is really hard to obtain the attention of a customer.</a:t>
            </a:r>
          </a:p>
        </p:txBody>
      </p:sp>
    </p:spTree>
    <p:extLst>
      <p:ext uri="{BB962C8B-B14F-4D97-AF65-F5344CB8AC3E}">
        <p14:creationId xmlns:p14="http://schemas.microsoft.com/office/powerpoint/2010/main" val="1021298659"/>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58</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Catalogs 2025</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Many traditional catalog brands will go bankrupt (or be bought by catalog holding companies for pennies on the dollar) because the traditional catalog brand failed to manage Bifurcation properly. Change is coming, it is required, and those slow to change will be absorbed or will be disbanded.</a:t>
            </a:r>
          </a:p>
        </p:txBody>
      </p:sp>
    </p:spTree>
    <p:extLst>
      <p:ext uri="{BB962C8B-B14F-4D97-AF65-F5344CB8AC3E}">
        <p14:creationId xmlns:p14="http://schemas.microsoft.com/office/powerpoint/2010/main" val="2772229390"/>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59</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Catalogs 2025</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FUN!!!  Catalog marketing will be a lot more fun in 2025 than it is today. Seriously! </a:t>
            </a:r>
          </a:p>
          <a:p>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It will be fun and rewarding to solve the Bifurcation problem. It will require skills you didn’t know you possessed! But you are ready for this, aren’t you??!!</a:t>
            </a:r>
          </a:p>
        </p:txBody>
      </p:sp>
    </p:spTree>
    <p:extLst>
      <p:ext uri="{BB962C8B-B14F-4D97-AF65-F5344CB8AC3E}">
        <p14:creationId xmlns:p14="http://schemas.microsoft.com/office/powerpoint/2010/main" val="6917521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2767280"/>
            <a:ext cx="11224469" cy="1323439"/>
          </a:xfrm>
          <a:prstGeom prst="rect">
            <a:avLst/>
          </a:prstGeom>
          <a:noFill/>
        </p:spPr>
        <p:txBody>
          <a:bodyPr wrap="square" rtlCol="0">
            <a:spAutoFit/>
          </a:bodyPr>
          <a:lstStyle/>
          <a:p>
            <a:pPr algn="ctr"/>
            <a:r>
              <a:rPr lang="en-US" sz="4000" b="1" dirty="0">
                <a:latin typeface="Arial" panose="020B0604020202020204" pitchFamily="34" charset="0"/>
                <a:cs typeface="Arial" panose="020B0604020202020204" pitchFamily="34" charset="0"/>
              </a:rPr>
              <a:t>Themes Coming to a </a:t>
            </a:r>
          </a:p>
          <a:p>
            <a:pPr algn="ctr"/>
            <a:r>
              <a:rPr lang="en-US" sz="4000" b="1" dirty="0">
                <a:latin typeface="Arial" panose="020B0604020202020204" pitchFamily="34" charset="0"/>
                <a:cs typeface="Arial" panose="020B0604020202020204" pitchFamily="34" charset="0"/>
              </a:rPr>
              <a:t>Catalog Marketer Near You</a:t>
            </a:r>
          </a:p>
        </p:txBody>
      </p:sp>
    </p:spTree>
    <p:extLst>
      <p:ext uri="{BB962C8B-B14F-4D97-AF65-F5344CB8AC3E}">
        <p14:creationId xmlns:p14="http://schemas.microsoft.com/office/powerpoint/2010/main" val="273880076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60</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Catalogs 2025</a:t>
            </a:r>
          </a:p>
          <a:p>
            <a:pPr algn="ctr"/>
            <a:endParaRPr lang="en-US" sz="4400" b="1" dirty="0">
              <a:latin typeface="Arial" panose="020B0604020202020204" pitchFamily="34" charset="0"/>
              <a:cs typeface="Arial" panose="020B0604020202020204" pitchFamily="34" charset="0"/>
            </a:endParaRPr>
          </a:p>
          <a:p>
            <a:r>
              <a:rPr lang="en-US" sz="4400" b="1" dirty="0">
                <a:latin typeface="Arial" panose="020B0604020202020204" pitchFamily="34" charset="0"/>
                <a:cs typeface="Arial" panose="020B0604020202020204" pitchFamily="34" charset="0"/>
              </a:rPr>
              <a:t>Bifurcation is coming … weekly contacts dynamically generated for best customers, 1-6 small page count contacts for everybody else. This is a completely different way to run a catalog business, and it will be so much fun to figure out how to manage a business in this manner. You are ready for this!!!!</a:t>
            </a:r>
          </a:p>
        </p:txBody>
      </p:sp>
    </p:spTree>
    <p:extLst>
      <p:ext uri="{BB962C8B-B14F-4D97-AF65-F5344CB8AC3E}">
        <p14:creationId xmlns:p14="http://schemas.microsoft.com/office/powerpoint/2010/main" val="677010458"/>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61</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3477875"/>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Catalogs 2025</a:t>
            </a:r>
          </a:p>
          <a:p>
            <a:pPr algn="ctr"/>
            <a:endParaRPr lang="en-US" sz="4400" b="1" dirty="0">
              <a:latin typeface="Arial" panose="020B0604020202020204" pitchFamily="34" charset="0"/>
              <a:cs typeface="Arial" panose="020B0604020202020204" pitchFamily="34" charset="0"/>
            </a:endParaRPr>
          </a:p>
          <a:p>
            <a:pPr algn="ctr"/>
            <a:endParaRPr lang="en-US" sz="4400" b="1" dirty="0">
              <a:latin typeface="Arial" panose="020B0604020202020204" pitchFamily="34" charset="0"/>
              <a:cs typeface="Arial" panose="020B0604020202020204" pitchFamily="34" charset="0"/>
            </a:endParaRP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How Will We Respond?</a:t>
            </a:r>
          </a:p>
        </p:txBody>
      </p:sp>
    </p:spTree>
    <p:extLst>
      <p:ext uri="{BB962C8B-B14F-4D97-AF65-F5344CB8AC3E}">
        <p14:creationId xmlns:p14="http://schemas.microsoft.com/office/powerpoint/2010/main" val="1677959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62</a:t>
            </a:fld>
            <a:endParaRPr lang="en-US"/>
          </a:p>
        </p:txBody>
      </p:sp>
      <p:pic>
        <p:nvPicPr>
          <p:cNvPr id="2050" name="Picture 2" descr="The Perfect Pass: American Genius and the Reinvention of Football">
            <a:extLst>
              <a:ext uri="{FF2B5EF4-FFF2-40B4-BE49-F238E27FC236}">
                <a16:creationId xmlns:a16="http://schemas.microsoft.com/office/drawing/2014/main" id="{6C6B9F90-6F9C-4170-A37D-27B8240F2B5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4437" y="133749"/>
            <a:ext cx="4353886" cy="66373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4171777"/>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63</a:t>
            </a:fld>
            <a:endParaRPr lang="en-US"/>
          </a:p>
        </p:txBody>
      </p:sp>
      <p:pic>
        <p:nvPicPr>
          <p:cNvPr id="3" name="Picture 2">
            <a:extLst>
              <a:ext uri="{FF2B5EF4-FFF2-40B4-BE49-F238E27FC236}">
                <a16:creationId xmlns:a16="http://schemas.microsoft.com/office/drawing/2014/main" id="{B367925D-F058-48CF-B233-D62DF41E003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2667000" y="857250"/>
            <a:ext cx="6858000" cy="5143500"/>
          </a:xfrm>
          <a:prstGeom prst="rect">
            <a:avLst/>
          </a:prstGeom>
        </p:spPr>
      </p:pic>
    </p:spTree>
    <p:extLst>
      <p:ext uri="{BB962C8B-B14F-4D97-AF65-F5344CB8AC3E}">
        <p14:creationId xmlns:p14="http://schemas.microsoft.com/office/powerpoint/2010/main" val="34647533"/>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64</a:t>
            </a:fld>
            <a:endParaRPr lang="en-US"/>
          </a:p>
        </p:txBody>
      </p:sp>
      <p:pic>
        <p:nvPicPr>
          <p:cNvPr id="5" name="Picture 4">
            <a:extLst>
              <a:ext uri="{FF2B5EF4-FFF2-40B4-BE49-F238E27FC236}">
                <a16:creationId xmlns:a16="http://schemas.microsoft.com/office/drawing/2014/main" id="{0DC64685-083F-4101-AE65-180EA1FCFF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4000" y="0"/>
            <a:ext cx="9144000" cy="6858000"/>
          </a:xfrm>
          <a:prstGeom prst="rect">
            <a:avLst/>
          </a:prstGeom>
        </p:spPr>
      </p:pic>
    </p:spTree>
    <p:extLst>
      <p:ext uri="{BB962C8B-B14F-4D97-AF65-F5344CB8AC3E}">
        <p14:creationId xmlns:p14="http://schemas.microsoft.com/office/powerpoint/2010/main" val="375975364"/>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65</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1351508"/>
            <a:ext cx="11224469" cy="4154984"/>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As A New VP/Marketing At A Catalog Brand, Have A Plan (A Marketing System Of Your Own) On Day One, And Constantly Reinforce Your Message To All Employees Every Single Day Of Your Tenure</a:t>
            </a:r>
          </a:p>
        </p:txBody>
      </p:sp>
    </p:spTree>
    <p:extLst>
      <p:ext uri="{BB962C8B-B14F-4D97-AF65-F5344CB8AC3E}">
        <p14:creationId xmlns:p14="http://schemas.microsoft.com/office/powerpoint/2010/main" val="6505015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66</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0"/>
            <a:ext cx="11224469" cy="6863417"/>
          </a:xfrm>
          <a:prstGeom prst="rect">
            <a:avLst/>
          </a:prstGeom>
          <a:noFill/>
        </p:spPr>
        <p:txBody>
          <a:bodyPr wrap="square" rtlCol="0">
            <a:spAutoFit/>
          </a:bodyPr>
          <a:lstStyle/>
          <a:p>
            <a:pPr algn="ctr"/>
            <a:r>
              <a:rPr lang="en-US" sz="4400" b="1" u="sng" dirty="0">
                <a:latin typeface="Arial" panose="020B0604020202020204" pitchFamily="34" charset="0"/>
                <a:cs typeface="Arial" panose="020B0604020202020204" pitchFamily="34" charset="0"/>
              </a:rPr>
              <a:t>The Great Eight</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Audience</a:t>
            </a:r>
          </a:p>
          <a:p>
            <a:pPr algn="ctr"/>
            <a:r>
              <a:rPr lang="en-US" sz="4400" b="1" dirty="0">
                <a:latin typeface="Arial" panose="020B0604020202020204" pitchFamily="34" charset="0"/>
                <a:cs typeface="Arial" panose="020B0604020202020204" pitchFamily="34" charset="0"/>
              </a:rPr>
              <a:t>Awareness</a:t>
            </a:r>
          </a:p>
          <a:p>
            <a:pPr algn="ctr"/>
            <a:r>
              <a:rPr lang="en-US" sz="4400" b="1" dirty="0">
                <a:latin typeface="Arial" panose="020B0604020202020204" pitchFamily="34" charset="0"/>
                <a:cs typeface="Arial" panose="020B0604020202020204" pitchFamily="34" charset="0"/>
              </a:rPr>
              <a:t>Acquisition</a:t>
            </a:r>
          </a:p>
          <a:p>
            <a:pPr algn="ctr"/>
            <a:r>
              <a:rPr lang="en-US" sz="4400" b="1" dirty="0">
                <a:latin typeface="Arial" panose="020B0604020202020204" pitchFamily="34" charset="0"/>
                <a:cs typeface="Arial" panose="020B0604020202020204" pitchFamily="34" charset="0"/>
              </a:rPr>
              <a:t>Welcome Program</a:t>
            </a:r>
          </a:p>
          <a:p>
            <a:pPr algn="ctr"/>
            <a:r>
              <a:rPr lang="en-US" sz="4400" b="1" dirty="0">
                <a:latin typeface="Arial" panose="020B0604020202020204" pitchFamily="34" charset="0"/>
                <a:cs typeface="Arial" panose="020B0604020202020204" pitchFamily="34" charset="0"/>
              </a:rPr>
              <a:t>Anniversary Program</a:t>
            </a:r>
          </a:p>
          <a:p>
            <a:pPr algn="ctr"/>
            <a:r>
              <a:rPr lang="en-US" sz="4400" b="1" dirty="0">
                <a:latin typeface="Arial" panose="020B0604020202020204" pitchFamily="34" charset="0"/>
                <a:cs typeface="Arial" panose="020B0604020202020204" pitchFamily="34" charset="0"/>
              </a:rPr>
              <a:t>Optimization Program</a:t>
            </a:r>
          </a:p>
          <a:p>
            <a:pPr algn="ctr"/>
            <a:r>
              <a:rPr lang="en-US" sz="4400" b="1" dirty="0">
                <a:latin typeface="Arial" panose="020B0604020202020204" pitchFamily="34" charset="0"/>
                <a:cs typeface="Arial" panose="020B0604020202020204" pitchFamily="34" charset="0"/>
              </a:rPr>
              <a:t>New Merchandise</a:t>
            </a:r>
          </a:p>
          <a:p>
            <a:pPr algn="ctr"/>
            <a:r>
              <a:rPr lang="en-US" sz="4400" b="1" dirty="0">
                <a:latin typeface="Arial" panose="020B0604020202020204" pitchFamily="34" charset="0"/>
                <a:cs typeface="Arial" panose="020B0604020202020204" pitchFamily="34" charset="0"/>
              </a:rPr>
              <a:t>Winning Merchandise</a:t>
            </a:r>
          </a:p>
        </p:txBody>
      </p:sp>
    </p:spTree>
    <p:extLst>
      <p:ext uri="{BB962C8B-B14F-4D97-AF65-F5344CB8AC3E}">
        <p14:creationId xmlns:p14="http://schemas.microsoft.com/office/powerpoint/2010/main" val="50799066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67</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6585358" y="0"/>
            <a:ext cx="5122876" cy="4401205"/>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The Great Eight</a:t>
            </a:r>
          </a:p>
          <a:p>
            <a:pPr algn="ctr"/>
            <a:endParaRPr lang="en-US" sz="2800" b="1" dirty="0">
              <a:latin typeface="Arial" panose="020B0604020202020204" pitchFamily="34" charset="0"/>
              <a:cs typeface="Arial" panose="020B0604020202020204" pitchFamily="34" charset="0"/>
            </a:endParaRPr>
          </a:p>
          <a:p>
            <a:pPr algn="ctr"/>
            <a:r>
              <a:rPr lang="en-US" sz="2800" b="1" dirty="0">
                <a:latin typeface="Arial" panose="020B0604020202020204" pitchFamily="34" charset="0"/>
                <a:cs typeface="Arial" panose="020B0604020202020204" pitchFamily="34" charset="0"/>
              </a:rPr>
              <a:t>Audience</a:t>
            </a:r>
          </a:p>
          <a:p>
            <a:pPr algn="ctr"/>
            <a:r>
              <a:rPr lang="en-US" sz="2800" b="1" dirty="0">
                <a:latin typeface="Arial" panose="020B0604020202020204" pitchFamily="34" charset="0"/>
                <a:cs typeface="Arial" panose="020B0604020202020204" pitchFamily="34" charset="0"/>
              </a:rPr>
              <a:t>Awareness</a:t>
            </a:r>
          </a:p>
          <a:p>
            <a:pPr algn="ctr"/>
            <a:r>
              <a:rPr lang="en-US" sz="2800" b="1" dirty="0">
                <a:latin typeface="Arial" panose="020B0604020202020204" pitchFamily="34" charset="0"/>
                <a:cs typeface="Arial" panose="020B0604020202020204" pitchFamily="34" charset="0"/>
              </a:rPr>
              <a:t>Acquisition</a:t>
            </a:r>
          </a:p>
          <a:p>
            <a:pPr algn="ctr"/>
            <a:r>
              <a:rPr lang="en-US" sz="2800" b="1" dirty="0">
                <a:latin typeface="Arial" panose="020B0604020202020204" pitchFamily="34" charset="0"/>
                <a:cs typeface="Arial" panose="020B0604020202020204" pitchFamily="34" charset="0"/>
              </a:rPr>
              <a:t>Welcome Program</a:t>
            </a:r>
          </a:p>
          <a:p>
            <a:pPr algn="ctr"/>
            <a:r>
              <a:rPr lang="en-US" sz="2800" b="1" dirty="0">
                <a:latin typeface="Arial" panose="020B0604020202020204" pitchFamily="34" charset="0"/>
                <a:cs typeface="Arial" panose="020B0604020202020204" pitchFamily="34" charset="0"/>
              </a:rPr>
              <a:t>Anniversary Program</a:t>
            </a:r>
          </a:p>
          <a:p>
            <a:pPr algn="ctr"/>
            <a:r>
              <a:rPr lang="en-US" sz="2800" b="1" dirty="0">
                <a:latin typeface="Arial" panose="020B0604020202020204" pitchFamily="34" charset="0"/>
                <a:cs typeface="Arial" panose="020B0604020202020204" pitchFamily="34" charset="0"/>
              </a:rPr>
              <a:t>Optimization Program</a:t>
            </a:r>
          </a:p>
          <a:p>
            <a:pPr algn="ctr"/>
            <a:r>
              <a:rPr lang="en-US" sz="2800" b="1" dirty="0">
                <a:latin typeface="Arial" panose="020B0604020202020204" pitchFamily="34" charset="0"/>
                <a:cs typeface="Arial" panose="020B0604020202020204" pitchFamily="34" charset="0"/>
              </a:rPr>
              <a:t>New Merchandise</a:t>
            </a:r>
          </a:p>
          <a:p>
            <a:pPr algn="ctr"/>
            <a:r>
              <a:rPr lang="en-US" sz="2800" b="1" dirty="0">
                <a:latin typeface="Arial" panose="020B0604020202020204" pitchFamily="34" charset="0"/>
                <a:cs typeface="Arial" panose="020B0604020202020204" pitchFamily="34" charset="0"/>
              </a:rPr>
              <a:t>Winning Merchandise</a:t>
            </a:r>
          </a:p>
        </p:txBody>
      </p:sp>
      <p:sp>
        <p:nvSpPr>
          <p:cNvPr id="6" name="TextBox 5">
            <a:extLst>
              <a:ext uri="{FF2B5EF4-FFF2-40B4-BE49-F238E27FC236}">
                <a16:creationId xmlns:a16="http://schemas.microsoft.com/office/drawing/2014/main" id="{22BB2706-086D-4C7F-B5A5-265E5864B906}"/>
              </a:ext>
            </a:extLst>
          </p:cNvPr>
          <p:cNvSpPr txBox="1"/>
          <p:nvPr/>
        </p:nvSpPr>
        <p:spPr>
          <a:xfrm>
            <a:off x="-90881" y="0"/>
            <a:ext cx="6869185" cy="5262979"/>
          </a:xfrm>
          <a:prstGeom prst="rect">
            <a:avLst/>
          </a:prstGeom>
          <a:noFill/>
        </p:spPr>
        <p:txBody>
          <a:bodyPr wrap="square" rtlCol="0">
            <a:spAutoFit/>
          </a:bodyPr>
          <a:lstStyle/>
          <a:p>
            <a:pPr algn="ctr"/>
            <a:r>
              <a:rPr lang="en-US" sz="2800" b="1" u="sng" dirty="0">
                <a:latin typeface="Arial" panose="020B0604020202020204" pitchFamily="34" charset="0"/>
                <a:cs typeface="Arial" panose="020B0604020202020204" pitchFamily="34" charset="0"/>
              </a:rPr>
              <a:t>How Does Each Path Leverage The Great Eight??</a:t>
            </a:r>
          </a:p>
          <a:p>
            <a:pPr algn="ctr"/>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Path #1 = Catalog Holding Company.</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Path #2 = Standalone Cataloger.</a:t>
            </a:r>
          </a:p>
          <a:p>
            <a:endParaRPr lang="en-US" sz="2800" b="1" dirty="0">
              <a:latin typeface="Arial" panose="020B0604020202020204" pitchFamily="34" charset="0"/>
              <a:cs typeface="Arial" panose="020B0604020202020204" pitchFamily="34" charset="0"/>
            </a:endParaRPr>
          </a:p>
          <a:p>
            <a:r>
              <a:rPr lang="en-US" sz="2800" b="1" dirty="0">
                <a:latin typeface="Arial" panose="020B0604020202020204" pitchFamily="34" charset="0"/>
                <a:cs typeface="Arial" panose="020B0604020202020204" pitchFamily="34" charset="0"/>
              </a:rPr>
              <a:t>Path #3 = Retail and/or E-Commerce Brand Leveraging Catalogs as Awareness Tools.</a:t>
            </a:r>
          </a:p>
          <a:p>
            <a:endParaRPr lang="en-US" sz="2800" b="1" dirty="0">
              <a:latin typeface="Arial" panose="020B0604020202020204" pitchFamily="34" charset="0"/>
              <a:cs typeface="Arial" panose="020B0604020202020204" pitchFamily="34" charset="0"/>
            </a:endParaRPr>
          </a:p>
          <a:p>
            <a:endParaRPr lang="en-US" sz="28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5893209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68</a:t>
            </a:fld>
            <a:endParaRPr lang="en-US"/>
          </a:p>
        </p:txBody>
      </p:sp>
      <p:sp>
        <p:nvSpPr>
          <p:cNvPr id="5" name="TextBox 4">
            <a:extLst>
              <a:ext uri="{FF2B5EF4-FFF2-40B4-BE49-F238E27FC236}">
                <a16:creationId xmlns:a16="http://schemas.microsoft.com/office/drawing/2014/main" id="{A16D1DDF-ED90-48F8-8E2D-230DDA165E4E}"/>
              </a:ext>
            </a:extLst>
          </p:cNvPr>
          <p:cNvSpPr txBox="1"/>
          <p:nvPr/>
        </p:nvSpPr>
        <p:spPr>
          <a:xfrm>
            <a:off x="483765" y="529387"/>
            <a:ext cx="11224469" cy="5509200"/>
          </a:xfrm>
          <a:prstGeom prst="rect">
            <a:avLst/>
          </a:prstGeom>
          <a:noFill/>
        </p:spPr>
        <p:txBody>
          <a:bodyPr wrap="square" rtlCol="0">
            <a:spAutoFit/>
          </a:bodyPr>
          <a:lstStyle/>
          <a:p>
            <a:pPr algn="ctr"/>
            <a:r>
              <a:rPr lang="en-US" sz="4400" b="1" dirty="0">
                <a:latin typeface="Arial" panose="020B0604020202020204" pitchFamily="34" charset="0"/>
                <a:cs typeface="Arial" panose="020B0604020202020204" pitchFamily="34" charset="0"/>
              </a:rPr>
              <a:t>The future should be SO MUCH FUN. Seriously!</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But we have to be proactive, responding to changes today so that our businesses are ready to handle business in 2025.</a:t>
            </a:r>
          </a:p>
          <a:p>
            <a:pPr algn="ctr"/>
            <a:endParaRPr lang="en-US" sz="4400" b="1" dirty="0">
              <a:latin typeface="Arial" panose="020B0604020202020204" pitchFamily="34" charset="0"/>
              <a:cs typeface="Arial" panose="020B0604020202020204" pitchFamily="34" charset="0"/>
            </a:endParaRPr>
          </a:p>
          <a:p>
            <a:pPr algn="ctr"/>
            <a:r>
              <a:rPr lang="en-US" sz="4400" b="1" dirty="0">
                <a:latin typeface="Arial" panose="020B0604020202020204" pitchFamily="34" charset="0"/>
                <a:cs typeface="Arial" panose="020B0604020202020204" pitchFamily="34" charset="0"/>
              </a:rPr>
              <a:t>Are you ready?</a:t>
            </a:r>
          </a:p>
        </p:txBody>
      </p:sp>
    </p:spTree>
    <p:extLst>
      <p:ext uri="{BB962C8B-B14F-4D97-AF65-F5344CB8AC3E}">
        <p14:creationId xmlns:p14="http://schemas.microsoft.com/office/powerpoint/2010/main" val="13474468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7</a:t>
            </a:fld>
            <a:endParaRPr lang="en-US"/>
          </a:p>
        </p:txBody>
      </p:sp>
      <p:pic>
        <p:nvPicPr>
          <p:cNvPr id="3" name="Picture 2" descr="A screenshot of a social media post&#10;&#10;Description automatically generated">
            <a:extLst>
              <a:ext uri="{FF2B5EF4-FFF2-40B4-BE49-F238E27FC236}">
                <a16:creationId xmlns:a16="http://schemas.microsoft.com/office/drawing/2014/main" id="{2A58D3F9-D850-43DD-802B-0E069CC0832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54261" y="48487"/>
            <a:ext cx="5872293" cy="6748173"/>
          </a:xfrm>
          <a:prstGeom prst="rect">
            <a:avLst/>
          </a:prstGeom>
        </p:spPr>
      </p:pic>
    </p:spTree>
    <p:extLst>
      <p:ext uri="{BB962C8B-B14F-4D97-AF65-F5344CB8AC3E}">
        <p14:creationId xmlns:p14="http://schemas.microsoft.com/office/powerpoint/2010/main" val="213235793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8</a:t>
            </a:fld>
            <a:endParaRPr lang="en-US"/>
          </a:p>
        </p:txBody>
      </p:sp>
      <p:pic>
        <p:nvPicPr>
          <p:cNvPr id="5" name="Picture 4">
            <a:extLst>
              <a:ext uri="{FF2B5EF4-FFF2-40B4-BE49-F238E27FC236}">
                <a16:creationId xmlns:a16="http://schemas.microsoft.com/office/drawing/2014/main" id="{C8495FF1-1C3B-40A5-97F7-D3745029A6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63023" y="49705"/>
            <a:ext cx="8204433" cy="6708290"/>
          </a:xfrm>
          <a:prstGeom prst="rect">
            <a:avLst/>
          </a:prstGeom>
        </p:spPr>
      </p:pic>
    </p:spTree>
    <p:extLst>
      <p:ext uri="{BB962C8B-B14F-4D97-AF65-F5344CB8AC3E}">
        <p14:creationId xmlns:p14="http://schemas.microsoft.com/office/powerpoint/2010/main" val="26883642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267F3C47-81BF-4670-AEA6-58ED43F5F05C}"/>
              </a:ext>
            </a:extLst>
          </p:cNvPr>
          <p:cNvSpPr>
            <a:spLocks noGrp="1"/>
          </p:cNvSpPr>
          <p:nvPr>
            <p:ph type="sldNum" sz="quarter" idx="12"/>
          </p:nvPr>
        </p:nvSpPr>
        <p:spPr/>
        <p:txBody>
          <a:bodyPr/>
          <a:lstStyle/>
          <a:p>
            <a:fld id="{95FB06AC-1BA0-44BD-8E37-5A5665D2AD7A}" type="slidenum">
              <a:rPr lang="en-US" smtClean="0"/>
              <a:t>9</a:t>
            </a:fld>
            <a:endParaRPr lang="en-US"/>
          </a:p>
        </p:txBody>
      </p:sp>
      <p:pic>
        <p:nvPicPr>
          <p:cNvPr id="5" name="Picture 4">
            <a:extLst>
              <a:ext uri="{FF2B5EF4-FFF2-40B4-BE49-F238E27FC236}">
                <a16:creationId xmlns:a16="http://schemas.microsoft.com/office/drawing/2014/main" id="{61BC0D35-6E9E-4C52-91A2-3B9BB8581CC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02591" y="-1089"/>
            <a:ext cx="6385804" cy="6859089"/>
          </a:xfrm>
          <a:prstGeom prst="rect">
            <a:avLst/>
          </a:prstGeom>
        </p:spPr>
      </p:pic>
    </p:spTree>
    <p:extLst>
      <p:ext uri="{BB962C8B-B14F-4D97-AF65-F5344CB8AC3E}">
        <p14:creationId xmlns:p14="http://schemas.microsoft.com/office/powerpoint/2010/main" val="103967998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4395</TotalTime>
  <Words>2119</Words>
  <Application>Microsoft Office PowerPoint</Application>
  <PresentationFormat>Widescreen</PresentationFormat>
  <Paragraphs>313</Paragraphs>
  <Slides>68</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68</vt:i4>
      </vt:variant>
    </vt:vector>
  </HeadingPairs>
  <TitlesOfParts>
    <vt:vector size="72"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Kevin Hillstrom</dc:creator>
  <cp:lastModifiedBy>Kevin Hillstrom</cp:lastModifiedBy>
  <cp:revision>241</cp:revision>
  <dcterms:created xsi:type="dcterms:W3CDTF">2019-03-12T03:35:45Z</dcterms:created>
  <dcterms:modified xsi:type="dcterms:W3CDTF">2019-06-27T17:41:54Z</dcterms:modified>
</cp:coreProperties>
</file>